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1" r:id="rId7"/>
    <p:sldId id="263" r:id="rId8"/>
    <p:sldId id="264" r:id="rId9"/>
    <p:sldId id="265" r:id="rId10"/>
    <p:sldId id="262" r:id="rId11"/>
    <p:sldId id="273" r:id="rId12"/>
    <p:sldId id="274" r:id="rId13"/>
    <p:sldId id="275" r:id="rId14"/>
    <p:sldId id="266" r:id="rId15"/>
    <p:sldId id="270" r:id="rId16"/>
    <p:sldId id="269" r:id="rId17"/>
    <p:sldId id="267" r:id="rId18"/>
    <p:sldId id="271" r:id="rId19"/>
    <p:sldId id="272" r:id="rId20"/>
    <p:sldId id="268" r:id="rId21"/>
    <p:sldId id="276" r:id="rId22"/>
    <p:sldId id="278" r:id="rId23"/>
    <p:sldId id="277" r:id="rId24"/>
    <p:sldId id="279" r:id="rId25"/>
    <p:sldId id="280" r:id="rId26"/>
    <p:sldId id="281" r:id="rId27"/>
    <p:sldId id="282" r:id="rId28"/>
    <p:sldId id="283" r:id="rId29"/>
    <p:sldId id="286" r:id="rId30"/>
    <p:sldId id="287" r:id="rId31"/>
    <p:sldId id="284" r:id="rId32"/>
    <p:sldId id="285" r:id="rId33"/>
    <p:sldId id="288" r:id="rId34"/>
    <p:sldId id="289" r:id="rId35"/>
    <p:sldId id="290" r:id="rId36"/>
    <p:sldId id="291" r:id="rId37"/>
    <p:sldId id="292" r:id="rId38"/>
    <p:sldId id="293" r:id="rId39"/>
    <p:sldId id="294" r:id="rId40"/>
    <p:sldId id="295" r:id="rId41"/>
    <p:sldId id="296" r:id="rId42"/>
    <p:sldId id="297" r:id="rId43"/>
    <p:sldId id="300" r:id="rId44"/>
    <p:sldId id="298"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8" r:id="rId62"/>
    <p:sldId id="319" r:id="rId63"/>
    <p:sldId id="320" r:id="rId64"/>
    <p:sldId id="316" r:id="rId65"/>
    <p:sldId id="317" r:id="rId66"/>
    <p:sldId id="321" r:id="rId67"/>
    <p:sldId id="341" r:id="rId68"/>
    <p:sldId id="323" r:id="rId69"/>
    <p:sldId id="322"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99"/>
    <a:srgbClr val="00FF00"/>
    <a:srgbClr val="00FF99"/>
    <a:srgbClr val="0000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9D7221C-5CC2-4222-B419-4F02D9CAF326}" type="datetimeFigureOut">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05F49E-66A1-419E-8EDD-0D284D9A3A0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9EBEB0-C3C3-4D7A-866B-CCC17954BE17}" type="datetimeFigureOut">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3953CD-9D7C-43B4-9197-5B84260D8D6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98984F-64AC-4D86-B703-51AFCF1E5ED4}" type="datetimeFigureOut">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5F7D9A-66B8-40A4-B882-5AF9B3F737C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44492410-C82C-4AFB-8364-05F51DD1ABE9}"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61A546-F8E3-497A-BB62-D49ACD1F81B9}" type="datetimeFigureOut">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245D87-B5CE-43F6-8FDB-71AC412B56C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0550277-9CD2-4E03-8D8C-24BB11265496}" type="datetimeFigureOut">
              <a:rPr lang="ru-RU"/>
              <a:pPr>
                <a:defRPr/>
              </a:pPr>
              <a:t>12.11.2014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C8DA9D-BFD6-491C-8224-60701CDEB9C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3E995EE-C2F2-498A-A88F-A0860251039A}" type="datetimeFigureOut">
              <a:rPr lang="ru-RU"/>
              <a:pPr>
                <a:defRPr/>
              </a:pPr>
              <a:t>12.11.2014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0B5E49-3D90-413E-A4F3-4A33FDCEB6D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78D3527-60DE-4A25-B471-B8AD3E74AC77}" type="datetimeFigureOut">
              <a:rPr lang="ru-RU"/>
              <a:pPr>
                <a:defRPr/>
              </a:pPr>
              <a:t>12.11.2014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14F4DE7-8DAA-46B4-A7FE-BD4981EBFA8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7187207-9B90-4034-8537-EC9C0B5B72B7}" type="datetimeFigureOut">
              <a:rPr lang="ru-RU"/>
              <a:pPr>
                <a:defRPr/>
              </a:pPr>
              <a:t>12.11.2014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1639CBD-BEAE-4252-A34A-28CA9961541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5A04DC-5591-4967-A501-91DC059074E1}" type="datetimeFigureOut">
              <a:rPr lang="ru-RU"/>
              <a:pPr>
                <a:defRPr/>
              </a:pPr>
              <a:t>12.11.2014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924C31E-6D84-48ED-A552-DF75E61E5EA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207C2E-FB09-4FC1-87D2-E31B0C1960E8}" type="datetimeFigureOut">
              <a:rPr lang="ru-RU"/>
              <a:pPr>
                <a:defRPr/>
              </a:pPr>
              <a:t>12.11.2014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7A9BF1-0459-41E0-A671-56F7BF51C75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027B63B-F663-463F-8930-EB2AC42FCD1E}" type="datetimeFigureOut">
              <a:rPr lang="ru-RU"/>
              <a:pPr>
                <a:defRPr/>
              </a:pPr>
              <a:t>12.11.2014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5F959BC-F9BD-4E5F-8452-DA9EBA7290E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45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E34BD1-C90A-4B18-98CA-6D768DEB3EE9}" type="datetimeFigureOut">
              <a:rPr lang="ru-RU"/>
              <a:pPr>
                <a:defRPr/>
              </a:pPr>
              <a:t>12.11.2014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BCBC04-2357-4C84-9AD1-AF5F49BE80B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D0%A1%D1%80%D0%B5%D0%B4%D0%BD%D1%8F%D1%8F_%D1%81%D0%BC%D0%B5%D1%80%D1%82%D0%B5%D0%BB%D1%8C%D0%BD%D0%B0%D1%8F_%D0%B4%D0%BE%D0%B7%D0%B0" TargetMode="External"/><Relationship Id="rId2" Type="http://schemas.openxmlformats.org/officeDocument/2006/relationships/hyperlink" Target="http://ru.wikipedia.org/wiki/%D0%9F%D0%94%D0%9A" TargetMode="External"/><Relationship Id="rId1" Type="http://schemas.openxmlformats.org/officeDocument/2006/relationships/slideLayout" Target="../slideLayouts/slideLayout2.xml"/><Relationship Id="rId4" Type="http://schemas.openxmlformats.org/officeDocument/2006/relationships/hyperlink" Target="http://ru.wikipedia.org/w/index.php?title=%D0%9A%D0%BE%D1%8D%D1%84%D1%84%D0%B8%D1%86%D0%B8%D0%B5%D0%BD%D1%82_%D0%B2%D0%BE%D0%B7%D0%BC%D0%BE%D0%B6%D0%BD%D0%BE%D1%81%D1%82%D0%B8_%D0%B8%D0%BD%D0%B3%D0%B0%D0%BB%D1%8F%D1%86%D0%B8%D0%BE%D0%BD%D0%BD%D0%BE%D0%B3%D0%BE_%D0%BE%D1%82%D1%80%D0%B0%D0%B2%D0%BB%D0%B5%D0%BD%D0%B8%D1%8F&amp;action=edit&amp;redlink=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ru.wikipedia.org/wiki/%D0%92%D0%B5%D1%89%D0%B5%D1%81%D1%82%D0%B2%D0%BE" TargetMode="External"/><Relationship Id="rId7" Type="http://schemas.openxmlformats.org/officeDocument/2006/relationships/image" Target="../media/image16.jpeg"/><Relationship Id="rId2" Type="http://schemas.openxmlformats.org/officeDocument/2006/relationships/hyperlink" Target="http://ru.wikipedia.org/wiki/%D0%9D%D0%B0%D1%83%D1%87%D0%BD%D0%BE%D0%B5_%D0%B8%D1%81%D1%81%D0%BB%D0%B5%D0%B4%D0%BE%D0%B2%D0%B0%D0%BD%D0%B8%D0%B5" TargetMode="External"/><Relationship Id="rId1" Type="http://schemas.openxmlformats.org/officeDocument/2006/relationships/slideLayout" Target="../slideLayouts/slideLayout2.xml"/><Relationship Id="rId6" Type="http://schemas.openxmlformats.org/officeDocument/2006/relationships/hyperlink" Target="http://ru.wikipedia.org/wiki/%D0%98%D0%BE%D0%BD%D0%B8%D0%B7%D0%B0%D1%86%D0%B8%D1%8F" TargetMode="External"/><Relationship Id="rId5" Type="http://schemas.openxmlformats.org/officeDocument/2006/relationships/hyperlink" Target="http://ru.wikipedia.org/wiki/%D0%AD%D0%BB%D0%B5%D0%BA%D1%82%D1%80%D0%B8%D1%87%D0%B5%D1%81%D0%BA%D0%B8%D0%B9_%D0%B7%D0%B0%D1%80%D1%8F%D0%B4" TargetMode="External"/><Relationship Id="rId4" Type="http://schemas.openxmlformats.org/officeDocument/2006/relationships/hyperlink" Target="http://ru.wikipedia.org/wiki/%D0%9C%D0%B0%D1%81%D1%81%D0%B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u.wikipedia.org/wiki/%D0%90%D1%82%D0%BC%D0%BE%D1%81%D1%84%D0%B5%D1%80%D0%B0" TargetMode="External"/><Relationship Id="rId2" Type="http://schemas.openxmlformats.org/officeDocument/2006/relationships/hyperlink" Target="http://ru.wikipedia.org/wiki/%D0%A2%D0%B5%D0%BC%D0%BF%D0%B5%D1%80%D0%B0%D1%82%D1%83%D1%80%D0%B0"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ru.wikipedia.org/wiki/%D0%AD%D1%84%D1%84%D0%B5%D0%BA%D1%82%D0%B8%D0%B2%D0%BD%D0%B0%D1%8F_%D1%82%D0%B5%D0%BC%D0%BF%D0%B5%D1%80%D0%B0%D1%82%D1%83%D1%80%D0%B0" TargetMode="External"/><Relationship Id="rId4" Type="http://schemas.openxmlformats.org/officeDocument/2006/relationships/hyperlink" Target="http://ru.wikipedia.org/wiki/%D0%97%D0%B5%D0%BC%D0%BB%D1%8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ru.wikipedia.org/wiki/%D0%9C%D0%B5%D1%82%D1%80" TargetMode="External"/><Relationship Id="rId5" Type="http://schemas.openxmlformats.org/officeDocument/2006/relationships/hyperlink" Target="http://ru.wikipedia.org/wiki/%D0%9B%D0%B8%D1%82%D1%80" TargetMode="Externa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ru.wikipedia.org/wiki/%D0%90%D1%80%D0%B8%D0%B4%D0%BD%D1%8B%D0%B9_%D0%BA%D0%BB%D0%B8%D0%BC%D0%B0%D1%82" TargetMode="External"/><Relationship Id="rId7" Type="http://schemas.openxmlformats.org/officeDocument/2006/relationships/image" Target="../media/image32.jpeg"/><Relationship Id="rId2" Type="http://schemas.openxmlformats.org/officeDocument/2006/relationships/hyperlink" Target="http://ru.wikipedia.org/wiki/%D0%94%D0%B5%D0%B3%D1%80%D0%B0%D0%B4%D0%B0%D1%86%D0%B8%D1%8F"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ru.wikipedia.org/wiki/%D0%AD%D0%BA%D0%BE%D0%BD%D0%BE%D0%BC%D0%B8%D0%BA%D0%B0" TargetMode="External"/><Relationship Id="rId4" Type="http://schemas.openxmlformats.org/officeDocument/2006/relationships/hyperlink" Target="http://ru.wikipedia.org/wiki/%D0%AD%D0%BA%D0%BE%D0%BB%D0%BE%D0%B3%D0%B8%D1%8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wmf"/><Relationship Id="rId5" Type="http://schemas.openxmlformats.org/officeDocument/2006/relationships/oleObject" Target="../embeddings/oleObject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9.wmf"/><Relationship Id="rId5" Type="http://schemas.openxmlformats.org/officeDocument/2006/relationships/oleObject" Target="../embeddings/oleObject6.bin"/><Relationship Id="rId4" Type="http://schemas.openxmlformats.org/officeDocument/2006/relationships/image" Target="../media/image48.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2.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aphorism.ru/authors/silovan-ramishvili.html"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1.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ru.wikipedia.org/wiki/%D0%90%D0%BD%D0%B3%D0%BB%D0%B8%D0%B9%D1%81%D0%BA%D0%B8%D0%B9_%D1%8F%D0%B7%D1%8B%D0%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8050" y="2133600"/>
            <a:ext cx="7772400" cy="1470025"/>
          </a:xfrm>
        </p:spPr>
        <p:txBody>
          <a:bodyPr rtlCol="0">
            <a:normAutofit fontScale="90000"/>
          </a:bodyPr>
          <a:lstStyle/>
          <a:p>
            <a:pPr eaLnBrk="1" fontAlgn="auto" hangingPunct="1">
              <a:spcAft>
                <a:spcPts val="0"/>
              </a:spcAft>
              <a:defRPr/>
            </a:pPr>
            <a:r>
              <a:rPr lang="ru-RU" b="1" dirty="0" smtClean="0"/>
              <a:t>ЛЕКЦИЯ 1</a:t>
            </a:r>
            <a:br>
              <a:rPr lang="ru-RU" b="1" dirty="0" smtClean="0"/>
            </a:br>
            <a:r>
              <a:rPr lang="ru-RU" b="1" dirty="0" smtClean="0"/>
              <a:t>ВВЕДЕНИЕ В ДИСЦИПЛИНУ</a:t>
            </a:r>
            <a:br>
              <a:rPr lang="ru-RU" b="1" dirty="0" smtClean="0"/>
            </a:br>
            <a:r>
              <a:rPr lang="ru-RU" b="1" dirty="0" smtClean="0"/>
              <a:t>(ПРЕДИСЛОВИЕ)</a:t>
            </a:r>
            <a:br>
              <a:rPr lang="ru-RU" b="1" dirty="0" smtClean="0"/>
            </a:br>
            <a:endParaRPr lang="ru-RU" b="1" dirty="0"/>
          </a:p>
        </p:txBody>
      </p:sp>
      <p:sp>
        <p:nvSpPr>
          <p:cNvPr id="3" name="Подзаголовок 2"/>
          <p:cNvSpPr>
            <a:spLocks noGrp="1"/>
          </p:cNvSpPr>
          <p:nvPr>
            <p:ph type="subTitle" idx="1"/>
          </p:nvPr>
        </p:nvSpPr>
        <p:spPr>
          <a:xfrm>
            <a:off x="0" y="3716338"/>
            <a:ext cx="9144000" cy="3141662"/>
          </a:xfrm>
        </p:spPr>
        <p:txBody>
          <a:bodyPr rtlCol="0">
            <a:normAutofit/>
          </a:bodyPr>
          <a:lstStyle/>
          <a:p>
            <a:pPr marL="457200" indent="-457200" algn="l" eaLnBrk="1" fontAlgn="auto" hangingPunct="1">
              <a:spcAft>
                <a:spcPts val="0"/>
              </a:spcAft>
              <a:buFont typeface="Arial" pitchFamily="34" charset="0"/>
              <a:buChar char="•"/>
              <a:defRPr/>
            </a:pPr>
            <a:r>
              <a:rPr lang="ru-RU" b="1" dirty="0" smtClean="0">
                <a:solidFill>
                  <a:schemeClr val="accent6">
                    <a:lumMod val="50000"/>
                  </a:schemeClr>
                </a:solidFill>
              </a:rPr>
              <a:t>ИСТОРИЯ ВЗАИМООТНОШЕНИЙ ЧЕЛОВЕКА И ПРИРОДЫ</a:t>
            </a:r>
          </a:p>
          <a:p>
            <a:pPr marL="457200" indent="-457200" algn="l" eaLnBrk="1" fontAlgn="auto" hangingPunct="1">
              <a:spcAft>
                <a:spcPts val="0"/>
              </a:spcAft>
              <a:buFont typeface="Arial" pitchFamily="34" charset="0"/>
              <a:buChar char="•"/>
              <a:defRPr/>
            </a:pPr>
            <a:r>
              <a:rPr lang="ru-RU" b="1" dirty="0" smtClean="0">
                <a:solidFill>
                  <a:schemeClr val="accent6">
                    <a:lumMod val="50000"/>
                  </a:schemeClr>
                </a:solidFill>
              </a:rPr>
              <a:t>ГЛОБАЛЬНЫЕ ЭКОЛОГИЧЕСКИЕ ПРОБЛЕМЫ</a:t>
            </a:r>
          </a:p>
          <a:p>
            <a:pPr marL="457200" indent="-457200" algn="l" eaLnBrk="1" fontAlgn="auto" hangingPunct="1">
              <a:spcAft>
                <a:spcPts val="0"/>
              </a:spcAft>
              <a:buFont typeface="Arial" pitchFamily="34" charset="0"/>
              <a:buChar char="•"/>
              <a:defRPr/>
            </a:pPr>
            <a:r>
              <a:rPr lang="ru-RU" b="1" dirty="0" smtClean="0">
                <a:solidFill>
                  <a:schemeClr val="accent6">
                    <a:lumMod val="50000"/>
                  </a:schemeClr>
                </a:solidFill>
              </a:rPr>
              <a:t>НООСФЕРА И ТЕХНОСФЕРА</a:t>
            </a:r>
            <a:endParaRPr lang="ru-RU" b="1" dirty="0">
              <a:solidFill>
                <a:schemeClr val="accent6">
                  <a:lumMod val="50000"/>
                </a:schemeClr>
              </a:solidFill>
            </a:endParaRPr>
          </a:p>
          <a:p>
            <a:pPr marL="457200" indent="-457200" algn="l" eaLnBrk="1" fontAlgn="auto" hangingPunct="1">
              <a:spcAft>
                <a:spcPts val="0"/>
              </a:spcAft>
              <a:buFont typeface="Arial" pitchFamily="34" charset="0"/>
              <a:buChar char="•"/>
              <a:defRPr/>
            </a:pPr>
            <a:r>
              <a:rPr lang="ru-RU" b="1" dirty="0" smtClean="0">
                <a:solidFill>
                  <a:schemeClr val="accent6">
                    <a:lumMod val="50000"/>
                  </a:schemeClr>
                </a:solidFill>
              </a:rPr>
              <a:t>СТРАТЕГИЯ </a:t>
            </a:r>
            <a:r>
              <a:rPr lang="ru-RU" b="1" dirty="0">
                <a:solidFill>
                  <a:schemeClr val="accent6">
                    <a:lumMod val="50000"/>
                  </a:schemeClr>
                </a:solidFill>
              </a:rPr>
              <a:t>УСТОЙЧИВОГО РАЗВИТИЯ</a:t>
            </a:r>
          </a:p>
          <a:p>
            <a:pPr algn="l" eaLnBrk="1" fontAlgn="auto" hangingPunct="1">
              <a:spcAft>
                <a:spcPts val="0"/>
              </a:spcAft>
              <a:buFont typeface="Arial" pitchFamily="34" charset="0"/>
              <a:buNone/>
              <a:defRPr/>
            </a:pPr>
            <a:endParaRPr lang="ru-RU" dirty="0"/>
          </a:p>
        </p:txBody>
      </p:sp>
      <p:sp>
        <p:nvSpPr>
          <p:cNvPr id="14339" name="Заголовок 1"/>
          <p:cNvSpPr txBox="1">
            <a:spLocks/>
          </p:cNvSpPr>
          <p:nvPr/>
        </p:nvSpPr>
        <p:spPr bwMode="auto">
          <a:xfrm>
            <a:off x="939800" y="260350"/>
            <a:ext cx="7772400" cy="1470025"/>
          </a:xfrm>
          <a:prstGeom prst="rect">
            <a:avLst/>
          </a:prstGeom>
          <a:noFill/>
          <a:ln w="9525">
            <a:noFill/>
            <a:miter lim="800000"/>
            <a:headEnd/>
            <a:tailEnd/>
          </a:ln>
        </p:spPr>
        <p:txBody>
          <a:bodyPr anchor="ctr"/>
          <a:lstStyle/>
          <a:p>
            <a:pPr algn="ctr"/>
            <a:r>
              <a:rPr lang="ru-RU" sz="4400" b="1">
                <a:latin typeface="Calibri" pitchFamily="34" charset="0"/>
              </a:rPr>
              <a:t>МОНИТОРИНГ ОКРУЖАЮЩЕЙ СРЕДЫ</a:t>
            </a:r>
          </a:p>
          <a:p>
            <a:pPr algn="ctr"/>
            <a:endParaRPr lang="ru-RU" sz="4400" b="1">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Объект 4"/>
          <p:cNvPicPr>
            <a:picLocks noGrp="1" noChangeAspect="1"/>
          </p:cNvPicPr>
          <p:nvPr>
            <p:ph idx="1"/>
          </p:nvPr>
        </p:nvPicPr>
        <p:blipFill>
          <a:blip r:embed="rId2"/>
          <a:srcRect/>
          <a:stretch>
            <a:fillRect/>
          </a:stretch>
        </p:blipFill>
        <p:spPr>
          <a:xfrm>
            <a:off x="250825" y="765175"/>
            <a:ext cx="8569325" cy="56165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3"/>
          <p:cNvSpPr>
            <a:spLocks noChangeArrowheads="1"/>
          </p:cNvSpPr>
          <p:nvPr/>
        </p:nvSpPr>
        <p:spPr bwMode="auto">
          <a:xfrm>
            <a:off x="-26988" y="395288"/>
            <a:ext cx="9144001" cy="6462712"/>
          </a:xfrm>
          <a:prstGeom prst="rect">
            <a:avLst/>
          </a:prstGeom>
          <a:noFill/>
          <a:ln w="9525">
            <a:noFill/>
            <a:miter lim="800000"/>
            <a:headEnd/>
            <a:tailEnd/>
          </a:ln>
        </p:spPr>
        <p:txBody>
          <a:bodyPr>
            <a:spAutoFit/>
          </a:bodyPr>
          <a:lstStyle/>
          <a:p>
            <a:pPr algn="just"/>
            <a:r>
              <a:rPr lang="en-US" i="1">
                <a:latin typeface="Calibri" pitchFamily="34" charset="0"/>
              </a:rPr>
              <a:t>	</a:t>
            </a:r>
            <a:r>
              <a:rPr lang="ru-RU" b="1" i="1" u="sng"/>
              <a:t>Окружающая среда (ОС)</a:t>
            </a:r>
            <a:r>
              <a:rPr lang="ru-RU"/>
              <a:t> – это живая и неживая природа, окружающая человека и обеспечивающая ему нормальные условия функционирования.</a:t>
            </a:r>
          </a:p>
          <a:p>
            <a:pPr algn="just"/>
            <a:r>
              <a:rPr lang="ru-RU"/>
              <a:t>	</a:t>
            </a:r>
            <a:r>
              <a:rPr lang="ru-RU" b="1" i="1" u="sng"/>
              <a:t>Антропогенные факторы</a:t>
            </a:r>
            <a:r>
              <a:rPr lang="ru-RU"/>
              <a:t> – формы хозяйственной деятельности человека, которые влияют на организмы, экосистемы и окружающую среду в целом.</a:t>
            </a:r>
          </a:p>
          <a:p>
            <a:pPr algn="just"/>
            <a:r>
              <a:rPr lang="ru-RU"/>
              <a:t>	</a:t>
            </a:r>
            <a:r>
              <a:rPr lang="ru-RU" b="1" i="1" u="sng"/>
              <a:t>Предметом мониторинга ОС</a:t>
            </a:r>
            <a:r>
              <a:rPr lang="ru-RU"/>
              <a:t> является экологическое обоснование перспектив и усовершенствование системы мониторинга окружающей среды, а также оценка фактического и прогнозированного ее состояния.</a:t>
            </a:r>
          </a:p>
          <a:p>
            <a:pPr algn="just"/>
            <a:r>
              <a:rPr lang="ru-RU"/>
              <a:t>	</a:t>
            </a:r>
            <a:r>
              <a:rPr lang="ru-RU" b="1" i="1" u="sng"/>
              <a:t>Объект исследования</a:t>
            </a:r>
            <a:r>
              <a:rPr lang="ru-RU" b="1" i="1"/>
              <a:t> </a:t>
            </a:r>
            <a:r>
              <a:rPr lang="ru-RU"/>
              <a:t>– окружающая среда и ее компоненты в зависимости от уровня и целей исследования. </a:t>
            </a:r>
          </a:p>
          <a:p>
            <a:pPr algn="just"/>
            <a:r>
              <a:rPr lang="en-US"/>
              <a:t>	</a:t>
            </a:r>
            <a:r>
              <a:rPr lang="ru-RU"/>
              <a:t>К компонентам окружающей среды относят: атмосферу, гидросферу, литосферу, техносферу а также флору и фауну.</a:t>
            </a:r>
          </a:p>
          <a:p>
            <a:pPr algn="just"/>
            <a:r>
              <a:rPr lang="en-US"/>
              <a:t>	</a:t>
            </a:r>
            <a:r>
              <a:rPr lang="ru-RU"/>
              <a:t>Для атмосферы это содержание CO, CO</a:t>
            </a:r>
            <a:r>
              <a:rPr lang="ru-RU" baseline="-25000"/>
              <a:t>2</a:t>
            </a:r>
            <a:r>
              <a:rPr lang="ru-RU"/>
              <a:t>, SO</a:t>
            </a:r>
            <a:r>
              <a:rPr lang="ru-RU" baseline="-25000"/>
              <a:t>2</a:t>
            </a:r>
            <a:r>
              <a:rPr lang="ru-RU"/>
              <a:t>, NO</a:t>
            </a:r>
            <a:r>
              <a:rPr lang="ru-RU" baseline="-25000"/>
              <a:t>x </a:t>
            </a:r>
            <a:r>
              <a:rPr lang="ru-RU"/>
              <a:t>.</a:t>
            </a:r>
          </a:p>
          <a:p>
            <a:pPr algn="just"/>
            <a:r>
              <a:rPr lang="en-US"/>
              <a:t>	</a:t>
            </a:r>
            <a:r>
              <a:rPr lang="ru-RU"/>
              <a:t>Для литосферы – наличие органики (гумуса), кислотность, содержание солей и тяжелых металлов и т. д.</a:t>
            </a:r>
          </a:p>
          <a:p>
            <a:pPr algn="just"/>
            <a:r>
              <a:rPr lang="en-US"/>
              <a:t>	</a:t>
            </a:r>
            <a:r>
              <a:rPr lang="ru-RU"/>
              <a:t>Для гидросферы – в зависимости от хозяйственного использования воды контролируется жесткость, кислотность, бактериальный состав, цветность, насыщенность тяжелыми металлами, присутствие поверхностно-активных веществ (ПАВ) и т. д.</a:t>
            </a:r>
          </a:p>
          <a:p>
            <a:pPr algn="just"/>
            <a:r>
              <a:rPr lang="en-US"/>
              <a:t>	</a:t>
            </a:r>
            <a:r>
              <a:rPr lang="ru-RU"/>
              <a:t>Техносфера характеризуется, как правило, влиянием на вышеперечисленные сферы.</a:t>
            </a:r>
          </a:p>
          <a:p>
            <a:pPr algn="just"/>
            <a:r>
              <a:rPr lang="en-US"/>
              <a:t>	</a:t>
            </a:r>
            <a:r>
              <a:rPr lang="ru-RU"/>
              <a:t>Растительный и животный мир характеризуется видовым разнообразием и количеством той или иной популяции.</a:t>
            </a:r>
          </a:p>
        </p:txBody>
      </p:sp>
      <p:sp>
        <p:nvSpPr>
          <p:cNvPr id="24578" name="Прямоугольник 4"/>
          <p:cNvSpPr>
            <a:spLocks noChangeArrowheads="1"/>
          </p:cNvSpPr>
          <p:nvPr/>
        </p:nvSpPr>
        <p:spPr bwMode="auto">
          <a:xfrm>
            <a:off x="2627313" y="0"/>
            <a:ext cx="4302125" cy="369888"/>
          </a:xfrm>
          <a:prstGeom prst="rect">
            <a:avLst/>
          </a:prstGeom>
          <a:noFill/>
          <a:ln w="9525">
            <a:noFill/>
            <a:miter lim="800000"/>
            <a:headEnd/>
            <a:tailEnd/>
          </a:ln>
        </p:spPr>
        <p:txBody>
          <a:bodyPr wrap="none">
            <a:spAutoFit/>
          </a:bodyPr>
          <a:lstStyle/>
          <a:p>
            <a:r>
              <a:rPr lang="ru-RU" b="1">
                <a:solidFill>
                  <a:srgbClr val="FF0000"/>
                </a:solidFill>
              </a:rPr>
              <a:t>ОСНОВНЫЕ ПОНЯТИЯ И ТЕРМИНЫ</a:t>
            </a:r>
            <a:endParaRPr lang="ru-RU"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179388" y="17463"/>
            <a:ext cx="8713787" cy="1200150"/>
          </a:xfrm>
          <a:prstGeom prst="rect">
            <a:avLst/>
          </a:prstGeom>
          <a:noFill/>
          <a:ln w="9525">
            <a:noFill/>
            <a:miter lim="800000"/>
            <a:headEnd/>
            <a:tailEnd/>
          </a:ln>
        </p:spPr>
        <p:txBody>
          <a:bodyPr>
            <a:spAutoFit/>
          </a:bodyPr>
          <a:lstStyle/>
          <a:p>
            <a:pPr algn="just"/>
            <a:r>
              <a:rPr lang="en-US"/>
              <a:t>	</a:t>
            </a:r>
            <a:r>
              <a:rPr lang="ru-RU" u="sng"/>
              <a:t>Фоновые показатели ОС</a:t>
            </a:r>
            <a:r>
              <a:rPr lang="ru-RU"/>
              <a:t> представляют собой показания количества и качества (засоленность воды, радиоактивность, содержание тяжелых металлов в почве и т. д.) что представляют собой среднестатистические показатели по земному шару.</a:t>
            </a:r>
            <a:endParaRPr lang="ru-RU">
              <a:latin typeface="Calibri" pitchFamily="34" charset="0"/>
            </a:endParaRPr>
          </a:p>
        </p:txBody>
      </p:sp>
      <p:sp>
        <p:nvSpPr>
          <p:cNvPr id="25602" name="Прямоугольник 4"/>
          <p:cNvSpPr>
            <a:spLocks noChangeArrowheads="1"/>
          </p:cNvSpPr>
          <p:nvPr/>
        </p:nvSpPr>
        <p:spPr bwMode="auto">
          <a:xfrm>
            <a:off x="179388" y="1187450"/>
            <a:ext cx="8856662" cy="646113"/>
          </a:xfrm>
          <a:prstGeom prst="rect">
            <a:avLst/>
          </a:prstGeom>
          <a:noFill/>
          <a:ln w="9525">
            <a:noFill/>
            <a:miter lim="800000"/>
            <a:headEnd/>
            <a:tailEnd/>
          </a:ln>
        </p:spPr>
        <p:txBody>
          <a:bodyPr>
            <a:spAutoFit/>
          </a:bodyPr>
          <a:lstStyle/>
          <a:p>
            <a:pPr algn="just"/>
            <a:r>
              <a:rPr lang="ru-RU"/>
              <a:t>	Среднее содержание химических элементов в почве называются </a:t>
            </a:r>
            <a:r>
              <a:rPr lang="ru-RU" b="1" i="1"/>
              <a:t>Кларками.</a:t>
            </a:r>
          </a:p>
        </p:txBody>
      </p:sp>
      <p:sp>
        <p:nvSpPr>
          <p:cNvPr id="25603" name="Прямоугольник 5"/>
          <p:cNvSpPr>
            <a:spLocks noChangeArrowheads="1"/>
          </p:cNvSpPr>
          <p:nvPr/>
        </p:nvSpPr>
        <p:spPr bwMode="auto">
          <a:xfrm>
            <a:off x="312738" y="2565400"/>
            <a:ext cx="8567737" cy="1754188"/>
          </a:xfrm>
          <a:prstGeom prst="rect">
            <a:avLst/>
          </a:prstGeom>
          <a:noFill/>
          <a:ln w="9525">
            <a:noFill/>
            <a:miter lim="800000"/>
            <a:headEnd/>
            <a:tailEnd/>
          </a:ln>
        </p:spPr>
        <p:txBody>
          <a:bodyPr>
            <a:spAutoFit/>
          </a:bodyPr>
          <a:lstStyle/>
          <a:p>
            <a:pPr algn="just"/>
            <a:r>
              <a:rPr lang="ru-RU">
                <a:latin typeface="Calibri" pitchFamily="34" charset="0"/>
              </a:rPr>
              <a:t>	</a:t>
            </a:r>
            <a:r>
              <a:rPr lang="ru-RU"/>
              <a:t>Под </a:t>
            </a:r>
            <a:r>
              <a:rPr lang="ru-RU" b="1" i="1"/>
              <a:t>ПДК</a:t>
            </a:r>
            <a:r>
              <a:rPr lang="ru-RU"/>
              <a:t> понимается такая концентрация химических элементов и их соединений в окружающей среде, которая при повседневном влиянии в течение длительного времени на организм человека не вызывает патологических изменений или заболеваний, устанавливаемых современными методами исследований в любые сроки жизни настоящего и последующего поколений.</a:t>
            </a:r>
          </a:p>
        </p:txBody>
      </p:sp>
      <p:sp>
        <p:nvSpPr>
          <p:cNvPr id="25604" name="Прямоугольник 6"/>
          <p:cNvSpPr>
            <a:spLocks noChangeArrowheads="1"/>
          </p:cNvSpPr>
          <p:nvPr/>
        </p:nvSpPr>
        <p:spPr bwMode="auto">
          <a:xfrm>
            <a:off x="295275" y="1919288"/>
            <a:ext cx="8424863" cy="646112"/>
          </a:xfrm>
          <a:prstGeom prst="rect">
            <a:avLst/>
          </a:prstGeom>
          <a:noFill/>
          <a:ln w="9525">
            <a:noFill/>
            <a:miter lim="800000"/>
            <a:headEnd/>
            <a:tailEnd/>
          </a:ln>
        </p:spPr>
        <p:txBody>
          <a:bodyPr>
            <a:spAutoFit/>
          </a:bodyPr>
          <a:lstStyle/>
          <a:p>
            <a:pPr algn="just"/>
            <a:r>
              <a:rPr lang="ru-RU">
                <a:latin typeface="Calibri" pitchFamily="34" charset="0"/>
              </a:rPr>
              <a:t>	</a:t>
            </a:r>
            <a:r>
              <a:rPr lang="ru-RU"/>
              <a:t>Предельное загрязнение компонентов окружающей среды носят название </a:t>
            </a:r>
            <a:r>
              <a:rPr lang="ru-RU" i="1"/>
              <a:t>ПДК (предельно-допустимые концентрации)</a:t>
            </a:r>
            <a:r>
              <a:rPr lang="ru-RU"/>
              <a:t>.</a:t>
            </a:r>
          </a:p>
        </p:txBody>
      </p:sp>
      <p:sp>
        <p:nvSpPr>
          <p:cNvPr id="25605" name="Прямоугольник 7"/>
          <p:cNvSpPr>
            <a:spLocks noChangeArrowheads="1"/>
          </p:cNvSpPr>
          <p:nvPr/>
        </p:nvSpPr>
        <p:spPr bwMode="auto">
          <a:xfrm>
            <a:off x="312738" y="4271963"/>
            <a:ext cx="8407400" cy="1477962"/>
          </a:xfrm>
          <a:prstGeom prst="rect">
            <a:avLst/>
          </a:prstGeom>
          <a:noFill/>
          <a:ln w="9525">
            <a:noFill/>
            <a:miter lim="800000"/>
            <a:headEnd/>
            <a:tailEnd/>
          </a:ln>
        </p:spPr>
        <p:txBody>
          <a:bodyPr>
            <a:spAutoFit/>
          </a:bodyPr>
          <a:lstStyle/>
          <a:p>
            <a:pPr algn="just"/>
            <a:r>
              <a:rPr lang="ru-RU">
                <a:latin typeface="Calibri" pitchFamily="34" charset="0"/>
              </a:rPr>
              <a:t>	</a:t>
            </a:r>
            <a:r>
              <a:rPr lang="ru-RU" b="1" i="1"/>
              <a:t>Максимально-разовое значение ПДК</a:t>
            </a:r>
            <a:r>
              <a:rPr lang="ru-RU"/>
              <a:t> устанавливается для предотвращения рефлекторных реакций человека при кратковременном действии примесей. Среднесуточное значение ПДК устанавливается для предупреждения общетоксического, канцерогенного, мутагенного и сенсибилизирующего действия вещества на организм человека.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39750" y="1169988"/>
          <a:ext cx="8064896" cy="5272831"/>
        </p:xfrm>
        <a:graphic>
          <a:graphicData uri="http://schemas.openxmlformats.org/drawingml/2006/table">
            <a:tbl>
              <a:tblPr/>
              <a:tblGrid>
                <a:gridCol w="3600400"/>
                <a:gridCol w="936104"/>
                <a:gridCol w="1152128"/>
                <a:gridCol w="936104"/>
                <a:gridCol w="1440160"/>
              </a:tblGrid>
              <a:tr h="154734">
                <a:tc rowSpan="2">
                  <a:txBody>
                    <a:bodyPr/>
                    <a:lstStyle/>
                    <a:p>
                      <a:pPr algn="ctr"/>
                      <a:r>
                        <a:rPr lang="ru-RU" sz="1600" dirty="0">
                          <a:effectLst/>
                          <a:latin typeface="Arial" pitchFamily="34" charset="0"/>
                          <a:cs typeface="Arial" pitchFamily="34" charset="0"/>
                        </a:rPr>
                        <a:t>Наименование показателя</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gridSpan="4">
                  <a:txBody>
                    <a:bodyPr/>
                    <a:lstStyle/>
                    <a:p>
                      <a:pPr algn="ctr"/>
                      <a:r>
                        <a:rPr lang="ru-RU" sz="1800" dirty="0">
                          <a:effectLst/>
                          <a:latin typeface="Arial" pitchFamily="34" charset="0"/>
                          <a:cs typeface="Arial" pitchFamily="34" charset="0"/>
                        </a:rPr>
                        <a:t>Норма для класса опасности</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54734">
                <a:tc vMerge="1">
                  <a:txBody>
                    <a:bodyPr/>
                    <a:lstStyle/>
                    <a:p>
                      <a:endParaRPr lang="ru-RU"/>
                    </a:p>
                  </a:txBody>
                  <a:tcPr/>
                </a:tc>
                <a:tc>
                  <a:txBody>
                    <a:bodyPr/>
                    <a:lstStyle/>
                    <a:p>
                      <a:pPr algn="ctr"/>
                      <a:r>
                        <a:rPr lang="en-US" sz="1600">
                          <a:effectLst/>
                          <a:latin typeface="Arial" pitchFamily="34" charset="0"/>
                          <a:cs typeface="Arial" pitchFamily="34" charset="0"/>
                        </a:rPr>
                        <a:t>I</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A07A"/>
                    </a:solidFill>
                  </a:tcPr>
                </a:tc>
                <a:tc>
                  <a:txBody>
                    <a:bodyPr/>
                    <a:lstStyle/>
                    <a:p>
                      <a:pPr algn="ctr"/>
                      <a:r>
                        <a:rPr lang="en-US" sz="1800">
                          <a:effectLst/>
                          <a:latin typeface="Arial" pitchFamily="34" charset="0"/>
                          <a:cs typeface="Arial" pitchFamily="34" charset="0"/>
                        </a:rPr>
                        <a:t>II</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ECC"/>
                    </a:solidFill>
                  </a:tcPr>
                </a:tc>
                <a:tc>
                  <a:txBody>
                    <a:bodyPr/>
                    <a:lstStyle/>
                    <a:p>
                      <a:pPr algn="ctr"/>
                      <a:r>
                        <a:rPr lang="en-US" sz="1800" b="0" dirty="0">
                          <a:effectLst/>
                          <a:latin typeface="Arial" pitchFamily="34" charset="0"/>
                          <a:cs typeface="Arial" pitchFamily="34" charset="0"/>
                        </a:rPr>
                        <a:t>III</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EE"/>
                    </a:solidFill>
                  </a:tcPr>
                </a:tc>
                <a:tc>
                  <a:txBody>
                    <a:bodyPr/>
                    <a:lstStyle/>
                    <a:p>
                      <a:pPr algn="ctr"/>
                      <a:r>
                        <a:rPr lang="en-US" sz="1800" dirty="0">
                          <a:effectLst/>
                          <a:latin typeface="Arial" pitchFamily="34" charset="0"/>
                          <a:cs typeface="Arial" pitchFamily="34" charset="0"/>
                        </a:rPr>
                        <a:t>IV</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r>
              <a:tr h="618935">
                <a:tc>
                  <a:txBody>
                    <a:bodyPr/>
                    <a:lstStyle/>
                    <a:p>
                      <a:r>
                        <a:rPr lang="ru-RU" sz="1600" u="none" strike="noStrike" dirty="0">
                          <a:solidFill>
                            <a:srgbClr val="0B0080"/>
                          </a:solidFill>
                          <a:effectLst/>
                          <a:latin typeface="Arial" pitchFamily="34" charset="0"/>
                          <a:cs typeface="Arial" pitchFamily="34" charset="0"/>
                          <a:hlinkClick r:id="rId2" tooltip="ПДК"/>
                        </a:rPr>
                        <a:t>ПДК</a:t>
                      </a:r>
                      <a:r>
                        <a:rPr lang="ru-RU" sz="1600" dirty="0">
                          <a:effectLst/>
                          <a:latin typeface="Arial" pitchFamily="34" charset="0"/>
                          <a:cs typeface="Arial" pitchFamily="34" charset="0"/>
                        </a:rPr>
                        <a:t> вредных веществ в воздухе рабочей зоны, мг/м³</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менее 0,1</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0,1—1,0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1,1—10,0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более 10,0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51036">
                <a:tc>
                  <a:txBody>
                    <a:bodyPr/>
                    <a:lstStyle/>
                    <a:p>
                      <a:r>
                        <a:rPr lang="ru-RU" sz="1600" u="none" strike="noStrike">
                          <a:solidFill>
                            <a:srgbClr val="0B0080"/>
                          </a:solidFill>
                          <a:effectLst/>
                          <a:latin typeface="Arial" pitchFamily="34" charset="0"/>
                          <a:cs typeface="Arial" pitchFamily="34" charset="0"/>
                          <a:hlinkClick r:id="rId3" tooltip="Средняя смертельная доза"/>
                        </a:rPr>
                        <a:t>Средняя смертельная доза</a:t>
                      </a:r>
                      <a:r>
                        <a:rPr lang="ru-RU" sz="1600">
                          <a:effectLst/>
                          <a:latin typeface="Arial" pitchFamily="34" charset="0"/>
                          <a:cs typeface="Arial" pitchFamily="34" charset="0"/>
                        </a:rPr>
                        <a:t> (ЛД</a:t>
                      </a:r>
                      <a:r>
                        <a:rPr lang="ru-RU" sz="1600" baseline="-25000">
                          <a:effectLst/>
                          <a:latin typeface="Arial" pitchFamily="34" charset="0"/>
                          <a:cs typeface="Arial" pitchFamily="34" charset="0"/>
                        </a:rPr>
                        <a:t>50</a:t>
                      </a:r>
                      <a:r>
                        <a:rPr lang="ru-RU" sz="1600">
                          <a:effectLst/>
                          <a:latin typeface="Arial" pitchFamily="34" charset="0"/>
                          <a:cs typeface="Arial" pitchFamily="34" charset="0"/>
                        </a:rPr>
                        <a:t>) при введении в желудок, мг на 1 кг массы тела</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менее 15</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15—150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151—5000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более 5000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4985">
                <a:tc>
                  <a:txBody>
                    <a:bodyPr/>
                    <a:lstStyle/>
                    <a:p>
                      <a:r>
                        <a:rPr lang="ru-RU" sz="1600">
                          <a:effectLst/>
                          <a:latin typeface="Arial" pitchFamily="34" charset="0"/>
                          <a:cs typeface="Arial" pitchFamily="34" charset="0"/>
                        </a:rPr>
                        <a:t>Средняя смертельная доза при нанесении на кожу, мг на 1 кг массы тела</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менее 100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100—500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501—2500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более 2500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18935">
                <a:tc>
                  <a:txBody>
                    <a:bodyPr/>
                    <a:lstStyle/>
                    <a:p>
                      <a:r>
                        <a:rPr lang="ru-RU" sz="1600">
                          <a:effectLst/>
                          <a:latin typeface="Arial" pitchFamily="34" charset="0"/>
                          <a:cs typeface="Arial" pitchFamily="34" charset="0"/>
                        </a:rPr>
                        <a:t>Средняя смертельная концентрация в воздухе, мг/м³</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менее 500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500—5000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5001—50 000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более 50 000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4985">
                <a:tc>
                  <a:txBody>
                    <a:bodyPr/>
                    <a:lstStyle/>
                    <a:p>
                      <a:r>
                        <a:rPr lang="ru-RU" sz="1600" u="none" strike="noStrike">
                          <a:solidFill>
                            <a:srgbClr val="A55858"/>
                          </a:solidFill>
                          <a:effectLst/>
                          <a:latin typeface="Arial" pitchFamily="34" charset="0"/>
                          <a:cs typeface="Arial" pitchFamily="34" charset="0"/>
                          <a:hlinkClick r:id="rId4" tooltip="Коэффициент возможности ингаляционного отравления (страница отсутствует)"/>
                        </a:rPr>
                        <a:t>Коэффициент возможности ингаляционного отравления</a:t>
                      </a:r>
                      <a:r>
                        <a:rPr lang="ru-RU" sz="1600">
                          <a:effectLst/>
                          <a:latin typeface="Arial" pitchFamily="34" charset="0"/>
                          <a:cs typeface="Arial" pitchFamily="34" charset="0"/>
                        </a:rPr>
                        <a:t> (КВИО)</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более 300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300—30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29—3</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менее 3</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0784">
                <a:tc>
                  <a:txBody>
                    <a:bodyPr/>
                    <a:lstStyle/>
                    <a:p>
                      <a:r>
                        <a:rPr lang="ru-RU" sz="1600">
                          <a:effectLst/>
                          <a:latin typeface="Arial" pitchFamily="34" charset="0"/>
                          <a:cs typeface="Arial" pitchFamily="34" charset="0"/>
                        </a:rPr>
                        <a:t>Зона острого действия</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менее 6,0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6,0—18,0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18,1—54,0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более 54,0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6834">
                <a:tc>
                  <a:txBody>
                    <a:bodyPr/>
                    <a:lstStyle/>
                    <a:p>
                      <a:r>
                        <a:rPr lang="ru-RU" sz="1600">
                          <a:effectLst/>
                          <a:latin typeface="Arial" pitchFamily="34" charset="0"/>
                          <a:cs typeface="Arial" pitchFamily="34" charset="0"/>
                        </a:rPr>
                        <a:t>Зона хронического действия</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более 10,0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10,0—5,0</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a:effectLst/>
                          <a:latin typeface="Arial" pitchFamily="34" charset="0"/>
                          <a:cs typeface="Arial" pitchFamily="34" charset="0"/>
                        </a:rPr>
                        <a:t>4,9—2,5</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600" dirty="0">
                          <a:effectLst/>
                          <a:latin typeface="Arial" pitchFamily="34" charset="0"/>
                          <a:cs typeface="Arial" pitchFamily="34" charset="0"/>
                        </a:rPr>
                        <a:t>менее 2,5</a:t>
                      </a:r>
                    </a:p>
                  </a:txBody>
                  <a:tcPr marL="38683" marR="38683" marT="19342" marB="1934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26684" name="Rectangle 2"/>
          <p:cNvSpPr>
            <a:spLocks noChangeArrowheads="1"/>
          </p:cNvSpPr>
          <p:nvPr/>
        </p:nvSpPr>
        <p:spPr bwMode="auto">
          <a:xfrm>
            <a:off x="395288" y="115888"/>
            <a:ext cx="8353425" cy="923925"/>
          </a:xfrm>
          <a:prstGeom prst="rect">
            <a:avLst/>
          </a:prstGeom>
          <a:noFill/>
          <a:ln w="9525">
            <a:noFill/>
            <a:miter lim="800000"/>
            <a:headEnd/>
            <a:tailEnd/>
          </a:ln>
        </p:spPr>
        <p:txBody>
          <a:bodyPr anchor="ctr">
            <a:spAutoFit/>
          </a:bodyPr>
          <a:lstStyle/>
          <a:p>
            <a:pPr algn="ctr"/>
            <a:r>
              <a:rPr lang="ru-RU" b="1">
                <a:solidFill>
                  <a:srgbClr val="FF0000"/>
                </a:solidFill>
              </a:rPr>
              <a:t>Класс опасности вредных веществ </a:t>
            </a:r>
          </a:p>
          <a:p>
            <a:pPr algn="ctr"/>
            <a:r>
              <a:rPr lang="ru-RU" b="1">
                <a:solidFill>
                  <a:srgbClr val="FF0000"/>
                </a:solidFill>
              </a:rPr>
              <a:t>в зависимости от норм и показателей</a:t>
            </a:r>
            <a:r>
              <a:rPr lang="ru-RU"/>
              <a:t/>
            </a:r>
            <a:br>
              <a:rPr lang="ru-RU"/>
            </a:b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pPr eaLnBrk="1" hangingPunct="1"/>
            <a:r>
              <a:rPr lang="ru-RU" sz="2400" b="1" smtClean="0"/>
              <a:t>Уровни мониторинга окружающей среды:</a:t>
            </a:r>
            <a:endParaRPr lang="ru-RU" sz="2400" smtClean="0"/>
          </a:p>
        </p:txBody>
      </p:sp>
      <p:sp>
        <p:nvSpPr>
          <p:cNvPr id="27650" name="Объект 2"/>
          <p:cNvSpPr>
            <a:spLocks noGrp="1"/>
          </p:cNvSpPr>
          <p:nvPr>
            <p:ph idx="1"/>
          </p:nvPr>
        </p:nvSpPr>
        <p:spPr>
          <a:xfrm>
            <a:off x="468313" y="1341438"/>
            <a:ext cx="8229600" cy="4525962"/>
          </a:xfrm>
        </p:spPr>
        <p:txBody>
          <a:bodyPr/>
          <a:lstStyle/>
          <a:p>
            <a:pPr algn="just" eaLnBrk="1" hangingPunct="1"/>
            <a:r>
              <a:rPr lang="ru-RU" sz="1800" b="1" i="1" smtClean="0">
                <a:latin typeface="Arial" charset="0"/>
                <a:cs typeface="Arial" charset="0"/>
              </a:rPr>
              <a:t>Глобальный – </a:t>
            </a:r>
            <a:r>
              <a:rPr lang="ru-RU" sz="1800" smtClean="0">
                <a:latin typeface="Arial" charset="0"/>
                <a:cs typeface="Arial" charset="0"/>
              </a:rPr>
              <a:t>организуется международными фондами и структурами. Предназначен для изучения  мировых изменений окружающей среды;</a:t>
            </a:r>
          </a:p>
          <a:p>
            <a:pPr algn="just" eaLnBrk="1" hangingPunct="1"/>
            <a:r>
              <a:rPr lang="ru-RU" sz="1800" b="1" i="1" smtClean="0">
                <a:latin typeface="Arial" charset="0"/>
                <a:cs typeface="Arial" charset="0"/>
              </a:rPr>
              <a:t>Национальный  –  </a:t>
            </a:r>
            <a:r>
              <a:rPr lang="ru-RU" sz="1800" smtClean="0">
                <a:latin typeface="Arial" charset="0"/>
                <a:cs typeface="Arial" charset="0"/>
              </a:rPr>
              <a:t>осуществляется государством и</a:t>
            </a:r>
            <a:r>
              <a:rPr lang="ru-RU" sz="1800" b="1" i="1" smtClean="0">
                <a:latin typeface="Arial" charset="0"/>
                <a:cs typeface="Arial" charset="0"/>
              </a:rPr>
              <a:t> </a:t>
            </a:r>
            <a:r>
              <a:rPr lang="ru-RU" sz="1800" smtClean="0">
                <a:latin typeface="Arial" charset="0"/>
                <a:cs typeface="Arial" charset="0"/>
              </a:rPr>
              <a:t>предназначен для контроля национальных обязательств по охране окружающей среды и реализации программы сохранения окружающей среды на национальном уровне;</a:t>
            </a:r>
          </a:p>
          <a:p>
            <a:pPr algn="just" eaLnBrk="1" hangingPunct="1"/>
            <a:r>
              <a:rPr lang="ru-RU" sz="1800" b="1" i="1" smtClean="0">
                <a:latin typeface="Arial" charset="0"/>
                <a:cs typeface="Arial" charset="0"/>
              </a:rPr>
              <a:t> Региональный  –  </a:t>
            </a:r>
            <a:r>
              <a:rPr lang="ru-RU" sz="1800" smtClean="0">
                <a:latin typeface="Arial" charset="0"/>
                <a:cs typeface="Arial" charset="0"/>
              </a:rPr>
              <a:t>организуется на территории области и предусматривает организацию межведомственного контроля за состоянием окружающей среды;</a:t>
            </a:r>
          </a:p>
          <a:p>
            <a:pPr algn="just" eaLnBrk="1" hangingPunct="1"/>
            <a:r>
              <a:rPr lang="ru-RU" sz="1800" b="1" i="1" smtClean="0">
                <a:latin typeface="Arial" charset="0"/>
                <a:cs typeface="Arial" charset="0"/>
              </a:rPr>
              <a:t> Локальный  – </a:t>
            </a:r>
            <a:r>
              <a:rPr lang="ru-RU" sz="1800" smtClean="0">
                <a:latin typeface="Arial" charset="0"/>
                <a:cs typeface="Arial" charset="0"/>
              </a:rPr>
              <a:t>организуется на конкретных предприятиях и служит для контроля выбросов и сбросов какого-либо предприятия</a:t>
            </a:r>
            <a:endParaRPr lang="ru-RU" sz="1800" b="1" i="1" smtClean="0">
              <a:latin typeface="Arial" charset="0"/>
              <a:cs typeface="Arial" charset="0"/>
            </a:endParaRPr>
          </a:p>
          <a:p>
            <a:pPr eaLnBrk="1" hangingPunct="1"/>
            <a:endParaRPr lang="ru-RU"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549275"/>
            <a:ext cx="8280400" cy="3692525"/>
          </a:xfrm>
          <a:prstGeom prst="rect">
            <a:avLst/>
          </a:prstGeom>
        </p:spPr>
        <p:txBody>
          <a:bodyPr>
            <a:spAutoFit/>
          </a:bodyPr>
          <a:lstStyle/>
          <a:p>
            <a:pPr algn="ctr" fontAlgn="auto">
              <a:spcBef>
                <a:spcPts val="0"/>
              </a:spcBef>
              <a:spcAft>
                <a:spcPts val="0"/>
              </a:spcAft>
              <a:defRPr/>
            </a:pPr>
            <a:r>
              <a:rPr lang="ru-RU" b="1" dirty="0">
                <a:latin typeface="Arial" pitchFamily="34" charset="0"/>
                <a:cs typeface="Arial" pitchFamily="34" charset="0"/>
              </a:rPr>
              <a:t>Задачи глобального мониторинга:</a:t>
            </a:r>
          </a:p>
          <a:p>
            <a:pPr algn="ctr" fontAlgn="auto">
              <a:spcBef>
                <a:spcPts val="0"/>
              </a:spcBef>
              <a:spcAft>
                <a:spcPts val="0"/>
              </a:spcAft>
              <a:defRPr/>
            </a:pPr>
            <a:endParaRPr lang="ru-RU" b="1" dirty="0">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Организация расширенной системы предупреждений об угрозе состояния здоровья населения;</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Оценка глобального загрязнения атмосферы и ее влияния на климат;</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Оценка количества и распределения загрязнения биосистем и трофических цепей;</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Оценка критических проблем в результате с/х деятельности и землепользования;</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Оценка реакций наземных экосистем на влияние окружающей среды;</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Оценка загрязнения океана и состояния морских экосистем;</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Организация международной системы наблюдений про стихийные бедствия;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p:cNvPicPr>
            <a:picLocks noChangeAspect="1"/>
          </p:cNvPicPr>
          <p:nvPr/>
        </p:nvPicPr>
        <p:blipFill>
          <a:blip r:embed="rId2"/>
          <a:srcRect/>
          <a:stretch>
            <a:fillRect/>
          </a:stretch>
        </p:blipFill>
        <p:spPr bwMode="auto">
          <a:xfrm>
            <a:off x="26988" y="44450"/>
            <a:ext cx="8980487" cy="5976938"/>
          </a:xfrm>
          <a:prstGeom prst="rect">
            <a:avLst/>
          </a:prstGeom>
          <a:noFill/>
          <a:ln w="9525">
            <a:noFill/>
            <a:miter lim="800000"/>
            <a:headEnd/>
            <a:tailEnd/>
          </a:ln>
        </p:spPr>
      </p:pic>
      <p:sp>
        <p:nvSpPr>
          <p:cNvPr id="29698" name="Прямоугольник 4"/>
          <p:cNvSpPr>
            <a:spLocks noChangeArrowheads="1"/>
          </p:cNvSpPr>
          <p:nvPr/>
        </p:nvSpPr>
        <p:spPr bwMode="auto">
          <a:xfrm>
            <a:off x="1258888" y="6308725"/>
            <a:ext cx="6938962" cy="369888"/>
          </a:xfrm>
          <a:prstGeom prst="rect">
            <a:avLst/>
          </a:prstGeom>
          <a:noFill/>
          <a:ln w="9525">
            <a:noFill/>
            <a:miter lim="800000"/>
            <a:headEnd/>
            <a:tailEnd/>
          </a:ln>
        </p:spPr>
        <p:txBody>
          <a:bodyPr wrap="none">
            <a:spAutoFit/>
          </a:bodyPr>
          <a:lstStyle/>
          <a:p>
            <a:r>
              <a:rPr lang="ru-RU" b="1"/>
              <a:t>Пример схемы  локального экологического мониторинга</a:t>
            </a:r>
            <a:endParaRPr lang="ru-RU">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r>
              <a:rPr lang="ru-RU" sz="2400" b="1" smtClean="0">
                <a:latin typeface="Arial" charset="0"/>
                <a:cs typeface="Arial" charset="0"/>
              </a:rPr>
              <a:t>Существуют следующие виды мониторинга по назначению:</a:t>
            </a:r>
          </a:p>
        </p:txBody>
      </p:sp>
      <p:sp>
        <p:nvSpPr>
          <p:cNvPr id="30722" name="Объект 2"/>
          <p:cNvSpPr>
            <a:spLocks noGrp="1"/>
          </p:cNvSpPr>
          <p:nvPr>
            <p:ph idx="1"/>
          </p:nvPr>
        </p:nvSpPr>
        <p:spPr/>
        <p:txBody>
          <a:bodyPr/>
          <a:lstStyle/>
          <a:p>
            <a:pPr eaLnBrk="1" hangingPunct="1"/>
            <a:r>
              <a:rPr lang="ru-RU" sz="1800" b="1" i="1" smtClean="0">
                <a:latin typeface="Arial" charset="0"/>
                <a:cs typeface="Arial" charset="0"/>
              </a:rPr>
              <a:t>Стандартный</a:t>
            </a:r>
            <a:r>
              <a:rPr lang="ru-RU" sz="1800" smtClean="0">
                <a:latin typeface="Arial" charset="0"/>
                <a:cs typeface="Arial" charset="0"/>
              </a:rPr>
              <a:t>  –  обычно осуществляется на всех уровнях по вполне определенному числу параметров наблюдения. Например,  4 или 5 компонентов ОС, атмосфера (CO, CO</a:t>
            </a:r>
            <a:r>
              <a:rPr lang="ru-RU" sz="1800" baseline="-25000" smtClean="0">
                <a:latin typeface="Arial" charset="0"/>
                <a:cs typeface="Arial" charset="0"/>
              </a:rPr>
              <a:t>2</a:t>
            </a:r>
            <a:r>
              <a:rPr lang="ru-RU" sz="1800" smtClean="0">
                <a:latin typeface="Arial" charset="0"/>
                <a:cs typeface="Arial" charset="0"/>
              </a:rPr>
              <a:t>, NO</a:t>
            </a:r>
            <a:r>
              <a:rPr lang="ru-RU" sz="1800" baseline="-25000" smtClean="0">
                <a:latin typeface="Arial" charset="0"/>
                <a:cs typeface="Arial" charset="0"/>
              </a:rPr>
              <a:t>x</a:t>
            </a:r>
            <a:r>
              <a:rPr lang="ru-RU" sz="1800" smtClean="0">
                <a:latin typeface="Arial" charset="0"/>
                <a:cs typeface="Arial" charset="0"/>
              </a:rPr>
              <a:t>, SO</a:t>
            </a:r>
            <a:r>
              <a:rPr lang="ru-RU" sz="1800" baseline="-25000" smtClean="0">
                <a:latin typeface="Arial" charset="0"/>
                <a:cs typeface="Arial" charset="0"/>
              </a:rPr>
              <a:t>2</a:t>
            </a:r>
            <a:r>
              <a:rPr lang="ru-RU" sz="1800" smtClean="0">
                <a:latin typeface="Arial" charset="0"/>
                <a:cs typeface="Arial" charset="0"/>
              </a:rPr>
              <a:t>). </a:t>
            </a:r>
          </a:p>
          <a:p>
            <a:pPr eaLnBrk="1" hangingPunct="1"/>
            <a:r>
              <a:rPr lang="ru-RU" sz="1800" b="1" i="1" smtClean="0">
                <a:latin typeface="Arial" charset="0"/>
                <a:cs typeface="Arial" charset="0"/>
              </a:rPr>
              <a:t>Оперативный</a:t>
            </a:r>
            <a:r>
              <a:rPr lang="ru-RU" sz="1800" smtClean="0">
                <a:latin typeface="Arial" charset="0"/>
                <a:cs typeface="Arial" charset="0"/>
              </a:rPr>
              <a:t> (кризисный) – проводится на катастрофически опасных объектах. Изучаются только те объекты, которые свидетельствуют о начале аварии и ее протекании;</a:t>
            </a:r>
          </a:p>
          <a:p>
            <a:pPr eaLnBrk="1" hangingPunct="1"/>
            <a:r>
              <a:rPr lang="ru-RU" sz="1800" b="1" i="1" smtClean="0">
                <a:latin typeface="Arial" charset="0"/>
                <a:cs typeface="Arial" charset="0"/>
              </a:rPr>
              <a:t>Специальный  </a:t>
            </a:r>
            <a:r>
              <a:rPr lang="ru-RU" sz="1800" smtClean="0">
                <a:latin typeface="Arial" charset="0"/>
                <a:cs typeface="Arial" charset="0"/>
              </a:rPr>
              <a:t>–  проводится на какое-либо загрязнение, что возникло на территории в результате природной или техногенной катастрофы;</a:t>
            </a:r>
          </a:p>
          <a:p>
            <a:pPr eaLnBrk="1" hangingPunct="1"/>
            <a:r>
              <a:rPr lang="ru-RU" sz="1800" b="1" i="1" smtClean="0">
                <a:latin typeface="Arial" charset="0"/>
                <a:cs typeface="Arial" charset="0"/>
              </a:rPr>
              <a:t>Фоновый </a:t>
            </a:r>
            <a:r>
              <a:rPr lang="ru-RU" sz="1800" smtClean="0">
                <a:latin typeface="Arial" charset="0"/>
                <a:cs typeface="Arial" charset="0"/>
              </a:rPr>
              <a:t>– организуется в заповедных местах  и служит для сопоставления окружающей среды на техногенно-нагруженных  территориях по сравнению с состоянием близкому к природному.</a:t>
            </a:r>
            <a:endParaRPr lang="ru-RU" sz="1800" b="1" i="1" smtClean="0">
              <a:latin typeface="Arial" charset="0"/>
              <a:cs typeface="Arial" charset="0"/>
            </a:endParaRPr>
          </a:p>
          <a:p>
            <a:pPr eaLnBrk="1" hangingPunct="1"/>
            <a:endParaRPr lang="ru-R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3"/>
          <p:cNvPicPr>
            <a:picLocks noChangeAspect="1"/>
          </p:cNvPicPr>
          <p:nvPr/>
        </p:nvPicPr>
        <p:blipFill>
          <a:blip r:embed="rId2"/>
          <a:srcRect/>
          <a:stretch>
            <a:fillRect/>
          </a:stretch>
        </p:blipFill>
        <p:spPr bwMode="auto">
          <a:xfrm>
            <a:off x="274638" y="333375"/>
            <a:ext cx="8637587" cy="5111750"/>
          </a:xfrm>
          <a:prstGeom prst="rect">
            <a:avLst/>
          </a:prstGeom>
          <a:noFill/>
          <a:ln w="9525">
            <a:noFill/>
            <a:miter lim="800000"/>
            <a:headEnd/>
            <a:tailEnd/>
          </a:ln>
        </p:spPr>
      </p:pic>
      <p:sp>
        <p:nvSpPr>
          <p:cNvPr id="31746" name="Прямоугольник 4"/>
          <p:cNvSpPr>
            <a:spLocks noChangeArrowheads="1"/>
          </p:cNvSpPr>
          <p:nvPr/>
        </p:nvSpPr>
        <p:spPr bwMode="auto">
          <a:xfrm>
            <a:off x="2555875" y="5949950"/>
            <a:ext cx="4572000" cy="368300"/>
          </a:xfrm>
          <a:prstGeom prst="rect">
            <a:avLst/>
          </a:prstGeom>
          <a:noFill/>
          <a:ln w="9525">
            <a:noFill/>
            <a:miter lim="800000"/>
            <a:headEnd/>
            <a:tailEnd/>
          </a:ln>
        </p:spPr>
        <p:txBody>
          <a:bodyPr>
            <a:spAutoFit/>
          </a:bodyPr>
          <a:lstStyle/>
          <a:p>
            <a:pPr algn="ctr"/>
            <a:r>
              <a:rPr lang="ru-RU" b="1"/>
              <a:t>Виды экологического мониторинга</a:t>
            </a:r>
            <a:endParaRPr lang="ru-RU">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3"/>
          <p:cNvPicPr>
            <a:picLocks noChangeAspect="1"/>
          </p:cNvPicPr>
          <p:nvPr/>
        </p:nvPicPr>
        <p:blipFill>
          <a:blip r:embed="rId2"/>
          <a:srcRect/>
          <a:stretch>
            <a:fillRect/>
          </a:stretch>
        </p:blipFill>
        <p:spPr bwMode="auto">
          <a:xfrm>
            <a:off x="323850" y="180975"/>
            <a:ext cx="8424863" cy="649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476250"/>
            <a:ext cx="7559675" cy="1008063"/>
          </a:xfrm>
        </p:spPr>
        <p:txBody>
          <a:bodyPr rtlCol="0">
            <a:normAutofit fontScale="90000"/>
          </a:bodyPr>
          <a:lstStyle/>
          <a:p>
            <a:pPr eaLnBrk="1" fontAlgn="auto" hangingPunct="1">
              <a:spcAft>
                <a:spcPts val="0"/>
              </a:spcAft>
              <a:defRPr/>
            </a:pPr>
            <a:r>
              <a:rPr lang="ru-RU" b="1" dirty="0"/>
              <a:t>ИСТОРИЯ ВЗАИМООТНОШЕНИЙ ЧЕЛОВЕКА И ПРИРОДЫ</a:t>
            </a:r>
            <a:br>
              <a:rPr lang="ru-RU" b="1" dirty="0"/>
            </a:br>
            <a:endParaRPr lang="ru-RU" dirty="0"/>
          </a:p>
        </p:txBody>
      </p:sp>
      <p:sp>
        <p:nvSpPr>
          <p:cNvPr id="15362" name="Прямоугольник 3"/>
          <p:cNvSpPr>
            <a:spLocks noChangeArrowheads="1"/>
          </p:cNvSpPr>
          <p:nvPr/>
        </p:nvSpPr>
        <p:spPr bwMode="auto">
          <a:xfrm>
            <a:off x="468313" y="1543050"/>
            <a:ext cx="8207375" cy="1200150"/>
          </a:xfrm>
          <a:prstGeom prst="rect">
            <a:avLst/>
          </a:prstGeom>
          <a:noFill/>
          <a:ln w="9525">
            <a:noFill/>
            <a:miter lim="800000"/>
            <a:headEnd/>
            <a:tailEnd/>
          </a:ln>
        </p:spPr>
        <p:txBody>
          <a:bodyPr>
            <a:spAutoFit/>
          </a:bodyPr>
          <a:lstStyle/>
          <a:p>
            <a:r>
              <a:rPr lang="en-US">
                <a:latin typeface="Calibri" pitchFamily="34" charset="0"/>
              </a:rPr>
              <a:t>	</a:t>
            </a:r>
            <a:r>
              <a:rPr lang="ru-RU">
                <a:latin typeface="Calibri" pitchFamily="34" charset="0"/>
              </a:rPr>
              <a:t>Во взаимодействии природы и общества можно выделить 4 периода</a:t>
            </a:r>
            <a:r>
              <a:rPr lang="en-US">
                <a:latin typeface="Calibri" pitchFamily="34" charset="0"/>
              </a:rPr>
              <a:t>:</a:t>
            </a:r>
          </a:p>
          <a:p>
            <a:endParaRPr lang="ru-RU">
              <a:latin typeface="Calibri" pitchFamily="34" charset="0"/>
            </a:endParaRPr>
          </a:p>
          <a:p>
            <a:pPr algn="just"/>
            <a:r>
              <a:rPr lang="en-US" b="1">
                <a:latin typeface="Calibri" pitchFamily="34" charset="0"/>
              </a:rPr>
              <a:t>	</a:t>
            </a:r>
            <a:r>
              <a:rPr lang="ru-RU" b="1">
                <a:latin typeface="Calibri" pitchFamily="34" charset="0"/>
              </a:rPr>
              <a:t>ПЕРВЫЙ</a:t>
            </a:r>
            <a:r>
              <a:rPr lang="ru-RU">
                <a:latin typeface="Calibri" pitchFamily="34" charset="0"/>
              </a:rPr>
              <a:t> - биогенный - период охватывает первобытнообщинный уклад жизни.</a:t>
            </a:r>
            <a:r>
              <a:rPr lang="en-US">
                <a:latin typeface="Calibri" pitchFamily="34" charset="0"/>
              </a:rPr>
              <a:t> </a:t>
            </a:r>
            <a:r>
              <a:rPr lang="ru-RU">
                <a:latin typeface="Calibri" pitchFamily="34" charset="0"/>
              </a:rPr>
              <a:t>Продолжительность биогенного периода не менее 2 млн. лет.</a:t>
            </a:r>
          </a:p>
        </p:txBody>
      </p:sp>
      <p:sp>
        <p:nvSpPr>
          <p:cNvPr id="15363" name="Прямоугольник 5"/>
          <p:cNvSpPr>
            <a:spLocks noChangeArrowheads="1"/>
          </p:cNvSpPr>
          <p:nvPr/>
        </p:nvSpPr>
        <p:spPr bwMode="auto">
          <a:xfrm>
            <a:off x="468313" y="2852738"/>
            <a:ext cx="8207375" cy="1200150"/>
          </a:xfrm>
          <a:prstGeom prst="rect">
            <a:avLst/>
          </a:prstGeom>
          <a:noFill/>
          <a:ln w="9525">
            <a:noFill/>
            <a:miter lim="800000"/>
            <a:headEnd/>
            <a:tailEnd/>
          </a:ln>
        </p:spPr>
        <p:txBody>
          <a:bodyPr>
            <a:spAutoFit/>
          </a:bodyPr>
          <a:lstStyle/>
          <a:p>
            <a:pPr algn="just"/>
            <a:r>
              <a:rPr lang="en-US" b="1">
                <a:latin typeface="Calibri" pitchFamily="34" charset="0"/>
              </a:rPr>
              <a:t>	</a:t>
            </a:r>
            <a:r>
              <a:rPr lang="ru-RU" b="1">
                <a:latin typeface="Calibri" pitchFamily="34" charset="0"/>
              </a:rPr>
              <a:t>ВТОРОЙ</a:t>
            </a:r>
            <a:r>
              <a:rPr lang="ru-RU">
                <a:latin typeface="Calibri" pitchFamily="34" charset="0"/>
              </a:rPr>
              <a:t> - аграрный - период начался около 6 тысяч лет назад после изобретения железного плуга, движимого домашними животными. Этот период длился до XVII века н. э. Он соответствует рабовладельческому и феодальному обществам.</a:t>
            </a:r>
          </a:p>
        </p:txBody>
      </p:sp>
      <p:sp>
        <p:nvSpPr>
          <p:cNvPr id="15364" name="Прямоугольник 6"/>
          <p:cNvSpPr>
            <a:spLocks noChangeArrowheads="1"/>
          </p:cNvSpPr>
          <p:nvPr/>
        </p:nvSpPr>
        <p:spPr bwMode="auto">
          <a:xfrm>
            <a:off x="468313" y="4052888"/>
            <a:ext cx="8207375" cy="1200150"/>
          </a:xfrm>
          <a:prstGeom prst="rect">
            <a:avLst/>
          </a:prstGeom>
          <a:noFill/>
          <a:ln w="9525">
            <a:noFill/>
            <a:miter lim="800000"/>
            <a:headEnd/>
            <a:tailEnd/>
          </a:ln>
        </p:spPr>
        <p:txBody>
          <a:bodyPr>
            <a:spAutoFit/>
          </a:bodyPr>
          <a:lstStyle/>
          <a:p>
            <a:pPr algn="just"/>
            <a:r>
              <a:rPr lang="en-US" b="1">
                <a:latin typeface="Calibri" pitchFamily="34" charset="0"/>
              </a:rPr>
              <a:t>	</a:t>
            </a:r>
            <a:r>
              <a:rPr lang="ru-RU" b="1">
                <a:latin typeface="Calibri" pitchFamily="34" charset="0"/>
              </a:rPr>
              <a:t>ТРЕТИЙ</a:t>
            </a:r>
            <a:r>
              <a:rPr lang="ru-RU">
                <a:latin typeface="Calibri" pitchFamily="34" charset="0"/>
              </a:rPr>
              <a:t> - индустриальный - период (с XVII в. до наших дней) является кульминацией техногенной эпохи. По мере развития промышленности воздействие общества на биосферу увеличилось, количественно и изменилось качественно. </a:t>
            </a:r>
          </a:p>
        </p:txBody>
      </p:sp>
      <p:sp>
        <p:nvSpPr>
          <p:cNvPr id="15365" name="Прямоугольник 7"/>
          <p:cNvSpPr>
            <a:spLocks noChangeArrowheads="1"/>
          </p:cNvSpPr>
          <p:nvPr/>
        </p:nvSpPr>
        <p:spPr bwMode="auto">
          <a:xfrm>
            <a:off x="611188" y="5241925"/>
            <a:ext cx="8064500" cy="923925"/>
          </a:xfrm>
          <a:prstGeom prst="rect">
            <a:avLst/>
          </a:prstGeom>
          <a:noFill/>
          <a:ln w="9525">
            <a:noFill/>
            <a:miter lim="800000"/>
            <a:headEnd/>
            <a:tailEnd/>
          </a:ln>
        </p:spPr>
        <p:txBody>
          <a:bodyPr>
            <a:spAutoFit/>
          </a:bodyPr>
          <a:lstStyle/>
          <a:p>
            <a:r>
              <a:rPr lang="en-US">
                <a:latin typeface="Calibri" pitchFamily="34" charset="0"/>
              </a:rPr>
              <a:t>	</a:t>
            </a:r>
            <a:r>
              <a:rPr lang="ru-RU">
                <a:latin typeface="Calibri" pitchFamily="34" charset="0"/>
              </a:rPr>
              <a:t>Во время </a:t>
            </a:r>
            <a:r>
              <a:rPr lang="ru-RU" b="1">
                <a:latin typeface="Calibri" pitchFamily="34" charset="0"/>
              </a:rPr>
              <a:t>ЧЕТВЕРТОГО</a:t>
            </a:r>
            <a:r>
              <a:rPr lang="ru-RU">
                <a:latin typeface="Calibri" pitchFamily="34" charset="0"/>
              </a:rPr>
              <a:t> - информационно-экологического - периода, который был предсказан русским ученым В. И. Вернадским и зарождается в настоящее время, происходит осознание ограниченности ресурсов планеты.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188" y="549275"/>
            <a:ext cx="7921625" cy="2862263"/>
          </a:xfrm>
          <a:prstGeom prst="rect">
            <a:avLst/>
          </a:prstGeom>
        </p:spPr>
        <p:txBody>
          <a:bodyPr>
            <a:spAutoFit/>
          </a:bodyPr>
          <a:lstStyle/>
          <a:p>
            <a:pPr algn="just" fontAlgn="auto">
              <a:spcBef>
                <a:spcPts val="0"/>
              </a:spcBef>
              <a:spcAft>
                <a:spcPts val="0"/>
              </a:spcAft>
              <a:defRPr/>
            </a:pPr>
            <a:r>
              <a:rPr lang="ru-RU" dirty="0">
                <a:latin typeface="Arial" pitchFamily="34" charset="0"/>
                <a:cs typeface="Arial" pitchFamily="34" charset="0"/>
              </a:rPr>
              <a:t>	Все виды наблюдения за окружающей средой подразделяются на прямые и косвенные.</a:t>
            </a:r>
          </a:p>
          <a:p>
            <a:pPr algn="just" fontAlgn="auto">
              <a:spcBef>
                <a:spcPts val="0"/>
              </a:spcBef>
              <a:spcAft>
                <a:spcPts val="0"/>
              </a:spcAft>
              <a:defRPr/>
            </a:pPr>
            <a:r>
              <a:rPr lang="en-US" i="1" dirty="0">
                <a:latin typeface="Arial" pitchFamily="34" charset="0"/>
                <a:cs typeface="Arial" pitchFamily="34" charset="0"/>
              </a:rPr>
              <a:t>	</a:t>
            </a:r>
            <a:r>
              <a:rPr lang="ru-RU" i="1" u="sng" dirty="0">
                <a:latin typeface="Arial" pitchFamily="34" charset="0"/>
                <a:cs typeface="Arial" pitchFamily="34" charset="0"/>
              </a:rPr>
              <a:t>Прямые виды</a:t>
            </a:r>
            <a:r>
              <a:rPr lang="ru-RU" dirty="0">
                <a:latin typeface="Arial" pitchFamily="34" charset="0"/>
                <a:cs typeface="Arial" pitchFamily="34" charset="0"/>
              </a:rPr>
              <a:t> осуществляются путем непосредственного отбора проб из окружающей среды с последующим лабораторным анализом.</a:t>
            </a:r>
          </a:p>
          <a:p>
            <a:pPr algn="just" fontAlgn="auto">
              <a:spcBef>
                <a:spcPts val="0"/>
              </a:spcBef>
              <a:spcAft>
                <a:spcPts val="0"/>
              </a:spcAft>
              <a:defRPr/>
            </a:pPr>
            <a:r>
              <a:rPr lang="ru-RU" dirty="0">
                <a:latin typeface="Arial" pitchFamily="34" charset="0"/>
                <a:cs typeface="Arial" pitchFamily="34" charset="0"/>
              </a:rPr>
              <a:t>	При </a:t>
            </a:r>
            <a:r>
              <a:rPr lang="ru-RU" i="1" u="sng" dirty="0">
                <a:latin typeface="Arial" pitchFamily="34" charset="0"/>
                <a:cs typeface="Arial" pitchFamily="34" charset="0"/>
              </a:rPr>
              <a:t>косвенных</a:t>
            </a:r>
            <a:r>
              <a:rPr lang="ru-RU" dirty="0">
                <a:latin typeface="Arial" pitchFamily="34" charset="0"/>
                <a:cs typeface="Arial" pitchFamily="34" charset="0"/>
              </a:rPr>
              <a:t> же видах наблюдаются не сами загрязнители, а их воздействия. Косвенные виды в свою очередь делятся на:</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дистанционные;</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расчетные;</a:t>
            </a:r>
          </a:p>
          <a:p>
            <a:pPr marL="285750" indent="-285750" algn="just" fontAlgn="auto">
              <a:spcBef>
                <a:spcPts val="0"/>
              </a:spcBef>
              <a:spcAft>
                <a:spcPts val="0"/>
              </a:spcAft>
              <a:buFont typeface="Arial" pitchFamily="34" charset="0"/>
              <a:buChar char="•"/>
              <a:defRPr/>
            </a:pPr>
            <a:r>
              <a:rPr lang="ru-RU" dirty="0">
                <a:latin typeface="Arial" pitchFamily="34" charset="0"/>
                <a:cs typeface="Arial" pitchFamily="34" charset="0"/>
              </a:rPr>
              <a:t>прогнозные.  </a:t>
            </a:r>
          </a:p>
        </p:txBody>
      </p:sp>
      <p:sp>
        <p:nvSpPr>
          <p:cNvPr id="33794" name="Прямоугольник 4"/>
          <p:cNvSpPr>
            <a:spLocks noChangeArrowheads="1"/>
          </p:cNvSpPr>
          <p:nvPr/>
        </p:nvSpPr>
        <p:spPr bwMode="auto">
          <a:xfrm>
            <a:off x="827088" y="3343275"/>
            <a:ext cx="7705725" cy="2862263"/>
          </a:xfrm>
          <a:prstGeom prst="rect">
            <a:avLst/>
          </a:prstGeom>
          <a:noFill/>
          <a:ln w="9525">
            <a:noFill/>
            <a:miter lim="800000"/>
            <a:headEnd/>
            <a:tailEnd/>
          </a:ln>
        </p:spPr>
        <p:txBody>
          <a:bodyPr>
            <a:spAutoFit/>
          </a:bodyPr>
          <a:lstStyle/>
          <a:p>
            <a:pPr algn="just"/>
            <a:r>
              <a:rPr lang="ru-RU"/>
              <a:t>	База данных любой системы может формироваться из собственной информации и получаемой от других предприятий или ведомств.</a:t>
            </a:r>
          </a:p>
          <a:p>
            <a:pPr algn="just"/>
            <a:r>
              <a:rPr lang="ru-RU"/>
              <a:t>	Собственная информация получается путем прямых или косвенных наблюдений на тест-полигонах или постах наблюдения.</a:t>
            </a:r>
          </a:p>
          <a:p>
            <a:pPr algn="just"/>
            <a:r>
              <a:rPr lang="ru-RU"/>
              <a:t>	Тест-полигон – это характерный участок наблюдаемой территории, где в одних и тех же точках через заданные промежутки времени, проводятся наблюдения за окружающей средой. 	Применяются как прямые, так и косвенные методы, а также экспресс-методы  наблюдения.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490537"/>
          </a:xfrm>
        </p:spPr>
        <p:txBody>
          <a:bodyPr rtlCol="0">
            <a:normAutofit fontScale="90000"/>
          </a:bodyPr>
          <a:lstStyle/>
          <a:p>
            <a:pPr eaLnBrk="1" fontAlgn="auto" hangingPunct="1">
              <a:spcAft>
                <a:spcPts val="0"/>
              </a:spcAft>
              <a:defRPr/>
            </a:pPr>
            <a:r>
              <a:rPr lang="ru-RU" sz="1800" b="1" dirty="0">
                <a:latin typeface="Arial" pitchFamily="34" charset="0"/>
                <a:cs typeface="Arial" pitchFamily="34" charset="0"/>
              </a:rPr>
              <a:t>Методы определения состояния окружающей среды и ее компонентов</a:t>
            </a:r>
            <a:r>
              <a:rPr lang="ru-RU" dirty="0"/>
              <a:t/>
            </a:r>
            <a:br>
              <a:rPr lang="ru-RU" dirty="0"/>
            </a:br>
            <a:endParaRPr lang="ru-RU" dirty="0"/>
          </a:p>
        </p:txBody>
      </p:sp>
      <p:graphicFrame>
        <p:nvGraphicFramePr>
          <p:cNvPr id="4" name="Таблица 3"/>
          <p:cNvGraphicFramePr>
            <a:graphicFrameLocks noGrp="1"/>
          </p:cNvGraphicFramePr>
          <p:nvPr/>
        </p:nvGraphicFramePr>
        <p:xfrm>
          <a:off x="323850" y="742950"/>
          <a:ext cx="8568952" cy="5988110"/>
        </p:xfrm>
        <a:graphic>
          <a:graphicData uri="http://schemas.openxmlformats.org/drawingml/2006/table">
            <a:tbl>
              <a:tblPr firstRow="1" firstCol="1" lastRow="1" lastCol="1" bandRow="1" bandCol="1">
                <a:tableStyleId>{2D5ABB26-0587-4C30-8999-92F81FD0307C}</a:tableStyleId>
              </a:tblPr>
              <a:tblGrid>
                <a:gridCol w="2440193"/>
                <a:gridCol w="2127475"/>
                <a:gridCol w="2127475"/>
                <a:gridCol w="1873809"/>
              </a:tblGrid>
              <a:tr h="382444">
                <a:tc rowSpan="2">
                  <a:txBody>
                    <a:bodyPr/>
                    <a:lstStyle/>
                    <a:p>
                      <a:pPr algn="ctr">
                        <a:spcAft>
                          <a:spcPts val="0"/>
                        </a:spcAft>
                        <a:tabLst>
                          <a:tab pos="723900" algn="l"/>
                        </a:tabLst>
                      </a:pPr>
                      <a:r>
                        <a:rPr lang="ru-RU" sz="1600" b="1" dirty="0">
                          <a:effectLst/>
                          <a:latin typeface="Arial" pitchFamily="34" charset="0"/>
                          <a:cs typeface="Arial" pitchFamily="34" charset="0"/>
                        </a:rPr>
                        <a:t>МЕТОД</a:t>
                      </a:r>
                      <a:endParaRPr lang="ru-RU" sz="1600" b="1"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tabLst>
                          <a:tab pos="723900" algn="l"/>
                        </a:tabLst>
                      </a:pPr>
                      <a:r>
                        <a:rPr lang="ru-RU" sz="1600" b="1" dirty="0">
                          <a:effectLst/>
                          <a:latin typeface="Arial" pitchFamily="34" charset="0"/>
                          <a:cs typeface="Arial" pitchFamily="34" charset="0"/>
                        </a:rPr>
                        <a:t>Определяемые ингредиенты в компонентах ОС</a:t>
                      </a:r>
                      <a:endParaRPr lang="ru-RU" sz="1600" b="1"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43940">
                <a:tc vMerge="1">
                  <a:txBody>
                    <a:bodyPr/>
                    <a:lstStyle/>
                    <a:p>
                      <a:endParaRPr lang="ru-RU"/>
                    </a:p>
                  </a:txBody>
                  <a:tcPr/>
                </a:tc>
                <a:tc>
                  <a:txBody>
                    <a:bodyPr/>
                    <a:lstStyle/>
                    <a:p>
                      <a:pPr algn="ctr">
                        <a:spcAft>
                          <a:spcPts val="0"/>
                        </a:spcAft>
                        <a:tabLst>
                          <a:tab pos="723900" algn="l"/>
                        </a:tabLst>
                      </a:pPr>
                      <a:r>
                        <a:rPr lang="ru-RU" sz="1600" b="1" dirty="0">
                          <a:effectLst/>
                          <a:latin typeface="Arial" pitchFamily="34" charset="0"/>
                          <a:cs typeface="Arial" pitchFamily="34" charset="0"/>
                        </a:rPr>
                        <a:t>АТМОСФЕРА</a:t>
                      </a:r>
                      <a:endParaRPr lang="ru-RU" sz="1600" b="1"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tabLst>
                          <a:tab pos="723900" algn="l"/>
                        </a:tabLst>
                      </a:pPr>
                      <a:r>
                        <a:rPr lang="ru-RU" sz="1600" b="1" dirty="0">
                          <a:effectLst/>
                          <a:latin typeface="Arial" pitchFamily="34" charset="0"/>
                          <a:cs typeface="Arial" pitchFamily="34" charset="0"/>
                        </a:rPr>
                        <a:t>ГИДРОСФЕРА</a:t>
                      </a:r>
                      <a:endParaRPr lang="ru-RU" sz="1600" b="1"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tabLst>
                          <a:tab pos="723900" algn="l"/>
                        </a:tabLst>
                      </a:pPr>
                      <a:r>
                        <a:rPr lang="ru-RU" sz="1600" b="1" dirty="0">
                          <a:effectLst/>
                          <a:latin typeface="Arial" pitchFamily="34" charset="0"/>
                          <a:cs typeface="Arial" pitchFamily="34" charset="0"/>
                        </a:rPr>
                        <a:t>ЛИТОСФЕРА</a:t>
                      </a:r>
                      <a:endParaRPr lang="ru-RU" sz="1600" b="1"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26873">
                <a:tc>
                  <a:txBody>
                    <a:bodyPr/>
                    <a:lstStyle/>
                    <a:p>
                      <a:pPr algn="just">
                        <a:spcAft>
                          <a:spcPts val="0"/>
                        </a:spcAft>
                        <a:tabLst>
                          <a:tab pos="723900" algn="l"/>
                        </a:tabLst>
                      </a:pPr>
                      <a:r>
                        <a:rPr lang="ru-RU" sz="1400" dirty="0">
                          <a:effectLst/>
                          <a:latin typeface="Arial" pitchFamily="34" charset="0"/>
                          <a:cs typeface="Arial" pitchFamily="34" charset="0"/>
                        </a:rPr>
                        <a:t>Гравиметрический</a:t>
                      </a:r>
                      <a:endParaRPr lang="ru-RU" sz="14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ru-RU" sz="1400" dirty="0">
                          <a:effectLst/>
                          <a:latin typeface="Arial" pitchFamily="34" charset="0"/>
                          <a:cs typeface="Arial" pitchFamily="34" charset="0"/>
                        </a:rPr>
                        <a:t>запыленность</a:t>
                      </a:r>
                      <a:endParaRPr lang="ru-RU" sz="14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ru-RU" sz="1400" dirty="0">
                          <a:effectLst/>
                          <a:latin typeface="Arial" pitchFamily="34" charset="0"/>
                          <a:cs typeface="Arial" pitchFamily="34" charset="0"/>
                        </a:rPr>
                        <a:t>SO</a:t>
                      </a:r>
                      <a:r>
                        <a:rPr lang="ru-RU" sz="1400" baseline="-25000" dirty="0">
                          <a:effectLst/>
                          <a:latin typeface="Arial" pitchFamily="34" charset="0"/>
                          <a:cs typeface="Arial" pitchFamily="34" charset="0"/>
                        </a:rPr>
                        <a:t>4</a:t>
                      </a:r>
                      <a:r>
                        <a:rPr lang="ru-RU" sz="1400" dirty="0">
                          <a:effectLst/>
                          <a:latin typeface="Arial" pitchFamily="34" charset="0"/>
                          <a:cs typeface="Arial" pitchFamily="34" charset="0"/>
                        </a:rPr>
                        <a:t>, нефтепродукты</a:t>
                      </a:r>
                      <a:endParaRPr lang="ru-RU" sz="14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ru-RU" sz="1400" dirty="0">
                          <a:effectLst/>
                          <a:latin typeface="Arial" pitchFamily="34" charset="0"/>
                          <a:cs typeface="Arial" pitchFamily="34" charset="0"/>
                        </a:rPr>
                        <a:t>Влажность, SiO</a:t>
                      </a:r>
                      <a:r>
                        <a:rPr lang="ru-RU" sz="1400" baseline="-25000" dirty="0">
                          <a:effectLst/>
                          <a:latin typeface="Arial" pitchFamily="34" charset="0"/>
                          <a:cs typeface="Arial" pitchFamily="34" charset="0"/>
                        </a:rPr>
                        <a:t>2</a:t>
                      </a:r>
                      <a:r>
                        <a:rPr lang="ru-RU" sz="1400" dirty="0">
                          <a:effectLst/>
                          <a:latin typeface="Arial" pitchFamily="34" charset="0"/>
                          <a:cs typeface="Arial" pitchFamily="34" charset="0"/>
                        </a:rPr>
                        <a:t>,</a:t>
                      </a:r>
                    </a:p>
                    <a:p>
                      <a:pPr algn="just">
                        <a:spcAft>
                          <a:spcPts val="0"/>
                        </a:spcAft>
                        <a:tabLst>
                          <a:tab pos="723900" algn="l"/>
                        </a:tabLst>
                      </a:pPr>
                      <a:r>
                        <a:rPr lang="ru-RU" sz="1400" dirty="0">
                          <a:effectLst/>
                          <a:latin typeface="Arial" pitchFamily="34" charset="0"/>
                          <a:cs typeface="Arial" pitchFamily="34" charset="0"/>
                        </a:rPr>
                        <a:t>Al</a:t>
                      </a:r>
                      <a:r>
                        <a:rPr lang="ru-RU" sz="1400" baseline="-25000" dirty="0">
                          <a:effectLst/>
                          <a:latin typeface="Arial" pitchFamily="34" charset="0"/>
                          <a:cs typeface="Arial" pitchFamily="34" charset="0"/>
                        </a:rPr>
                        <a:t>2</a:t>
                      </a:r>
                      <a:r>
                        <a:rPr lang="ru-RU" sz="1400" dirty="0">
                          <a:effectLst/>
                          <a:latin typeface="Arial" pitchFamily="34" charset="0"/>
                          <a:cs typeface="Arial" pitchFamily="34" charset="0"/>
                        </a:rPr>
                        <a:t>O</a:t>
                      </a:r>
                      <a:r>
                        <a:rPr lang="ru-RU" sz="1400" baseline="-25000" dirty="0">
                          <a:effectLst/>
                          <a:latin typeface="Arial" pitchFamily="34" charset="0"/>
                          <a:cs typeface="Arial" pitchFamily="34" charset="0"/>
                        </a:rPr>
                        <a:t>3</a:t>
                      </a:r>
                      <a:r>
                        <a:rPr lang="ru-RU" sz="1400" dirty="0">
                          <a:effectLst/>
                          <a:latin typeface="Arial" pitchFamily="34" charset="0"/>
                          <a:cs typeface="Arial" pitchFamily="34" charset="0"/>
                        </a:rPr>
                        <a:t>, Fe</a:t>
                      </a:r>
                      <a:r>
                        <a:rPr lang="ru-RU" sz="1400" baseline="-25000" dirty="0">
                          <a:effectLst/>
                          <a:latin typeface="Arial" pitchFamily="34" charset="0"/>
                          <a:cs typeface="Arial" pitchFamily="34" charset="0"/>
                        </a:rPr>
                        <a:t>2</a:t>
                      </a:r>
                      <a:r>
                        <a:rPr lang="ru-RU" sz="1400" dirty="0">
                          <a:effectLst/>
                          <a:latin typeface="Arial" pitchFamily="34" charset="0"/>
                          <a:cs typeface="Arial" pitchFamily="34" charset="0"/>
                        </a:rPr>
                        <a:t>O</a:t>
                      </a:r>
                      <a:r>
                        <a:rPr lang="ru-RU" sz="1400" baseline="-25000" dirty="0">
                          <a:effectLst/>
                          <a:latin typeface="Arial" pitchFamily="34" charset="0"/>
                          <a:cs typeface="Arial" pitchFamily="34" charset="0"/>
                        </a:rPr>
                        <a:t>3</a:t>
                      </a:r>
                      <a:endParaRPr lang="ru-RU" sz="14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87879">
                <a:tc>
                  <a:txBody>
                    <a:bodyPr/>
                    <a:lstStyle/>
                    <a:p>
                      <a:pPr algn="just">
                        <a:spcAft>
                          <a:spcPts val="0"/>
                        </a:spcAft>
                        <a:tabLst>
                          <a:tab pos="723900" algn="l"/>
                        </a:tabLst>
                      </a:pPr>
                      <a:r>
                        <a:rPr lang="ru-RU" sz="1600" dirty="0" err="1">
                          <a:effectLst/>
                          <a:latin typeface="Arial" pitchFamily="34" charset="0"/>
                          <a:cs typeface="Arial" pitchFamily="34" charset="0"/>
                        </a:rPr>
                        <a:t>Титрометрический</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ru-RU" sz="1600" dirty="0">
                          <a:effectLst/>
                          <a:latin typeface="Arial" pitchFamily="34" charset="0"/>
                          <a:cs typeface="Arial" pitchFamily="34" charset="0"/>
                        </a:rPr>
                        <a:t>Кислоты и оксиды</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ru-RU" sz="1600" dirty="0">
                          <a:effectLst/>
                          <a:latin typeface="Arial" pitchFamily="34" charset="0"/>
                          <a:cs typeface="Arial" pitchFamily="34" charset="0"/>
                        </a:rPr>
                        <a:t>жесткость, БПК, </a:t>
                      </a:r>
                      <a:r>
                        <a:rPr lang="en-US" sz="1600" dirty="0">
                          <a:effectLst/>
                          <a:latin typeface="Arial" pitchFamily="34" charset="0"/>
                          <a:cs typeface="Arial" pitchFamily="34" charset="0"/>
                        </a:rPr>
                        <a:t>CO</a:t>
                      </a:r>
                      <a:r>
                        <a:rPr lang="en-US" sz="1600" baseline="-25000" dirty="0">
                          <a:effectLst/>
                          <a:latin typeface="Arial" pitchFamily="34" charset="0"/>
                          <a:cs typeface="Arial" pitchFamily="34" charset="0"/>
                        </a:rPr>
                        <a:t>2</a:t>
                      </a:r>
                      <a:r>
                        <a:rPr lang="en-US" sz="1600" dirty="0">
                          <a:effectLst/>
                          <a:latin typeface="Arial" pitchFamily="34" charset="0"/>
                          <a:cs typeface="Arial" pitchFamily="34" charset="0"/>
                        </a:rPr>
                        <a:t>, CO</a:t>
                      </a:r>
                      <a:r>
                        <a:rPr lang="en-US" sz="1600" baseline="-25000" dirty="0">
                          <a:effectLst/>
                          <a:latin typeface="Arial" pitchFamily="34" charset="0"/>
                          <a:cs typeface="Arial" pitchFamily="34" charset="0"/>
                        </a:rPr>
                        <a:t>3</a:t>
                      </a:r>
                      <a:r>
                        <a:rPr lang="en-US" sz="1600" dirty="0">
                          <a:effectLst/>
                          <a:latin typeface="Arial" pitchFamily="34" charset="0"/>
                          <a:cs typeface="Arial" pitchFamily="34" charset="0"/>
                        </a:rPr>
                        <a:t>, NH</a:t>
                      </a:r>
                      <a:r>
                        <a:rPr lang="en-US" sz="1600" baseline="-25000" dirty="0">
                          <a:effectLst/>
                          <a:latin typeface="Arial" pitchFamily="34" charset="0"/>
                          <a:cs typeface="Arial" pitchFamily="34" charset="0"/>
                        </a:rPr>
                        <a:t>4</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en-US" sz="1600" dirty="0">
                          <a:effectLst/>
                          <a:latin typeface="Arial" pitchFamily="34" charset="0"/>
                          <a:cs typeface="Arial" pitchFamily="34" charset="0"/>
                        </a:rPr>
                        <a:t>CO</a:t>
                      </a:r>
                      <a:r>
                        <a:rPr lang="en-US" sz="1600" baseline="-25000" dirty="0">
                          <a:effectLst/>
                          <a:latin typeface="Arial" pitchFamily="34" charset="0"/>
                          <a:cs typeface="Arial" pitchFamily="34" charset="0"/>
                        </a:rPr>
                        <a:t>3</a:t>
                      </a:r>
                      <a:r>
                        <a:rPr lang="en-US" sz="1600" dirty="0">
                          <a:effectLst/>
                          <a:latin typeface="Arial" pitchFamily="34" charset="0"/>
                          <a:cs typeface="Arial" pitchFamily="34" charset="0"/>
                        </a:rPr>
                        <a:t>, HCO</a:t>
                      </a:r>
                      <a:r>
                        <a:rPr lang="en-US" sz="1600" baseline="-25000" dirty="0">
                          <a:effectLst/>
                          <a:latin typeface="Arial" pitchFamily="34" charset="0"/>
                          <a:cs typeface="Arial" pitchFamily="34" charset="0"/>
                        </a:rPr>
                        <a:t>3</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Ca</a:t>
                      </a:r>
                      <a:r>
                        <a:rPr lang="en-US" sz="1600" dirty="0">
                          <a:effectLst/>
                          <a:latin typeface="Arial" pitchFamily="34" charset="0"/>
                          <a:cs typeface="Arial" pitchFamily="34" charset="0"/>
                        </a:rPr>
                        <a:t>, Mg, SO</a:t>
                      </a:r>
                      <a:r>
                        <a:rPr lang="en-US" sz="1600" baseline="-25000" dirty="0">
                          <a:effectLst/>
                          <a:latin typeface="Arial" pitchFamily="34" charset="0"/>
                          <a:cs typeface="Arial" pitchFamily="34" charset="0"/>
                        </a:rPr>
                        <a:t>4</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87879">
                <a:tc>
                  <a:txBody>
                    <a:bodyPr/>
                    <a:lstStyle/>
                    <a:p>
                      <a:pPr algn="just">
                        <a:spcAft>
                          <a:spcPts val="0"/>
                        </a:spcAft>
                        <a:tabLst>
                          <a:tab pos="723900" algn="l"/>
                        </a:tabLst>
                      </a:pPr>
                      <a:r>
                        <a:rPr lang="ru-RU" sz="1600">
                          <a:effectLst/>
                          <a:latin typeface="Arial" pitchFamily="34" charset="0"/>
                          <a:cs typeface="Arial" pitchFamily="34" charset="0"/>
                        </a:rPr>
                        <a:t>Фотометрический</a:t>
                      </a:r>
                      <a:endParaRPr lang="ru-RU" sz="160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en-US" sz="1600" dirty="0">
                          <a:effectLst/>
                          <a:latin typeface="Arial" pitchFamily="34" charset="0"/>
                          <a:cs typeface="Arial" pitchFamily="34" charset="0"/>
                        </a:rPr>
                        <a:t>CS</a:t>
                      </a:r>
                      <a:r>
                        <a:rPr lang="en-US" sz="1600" baseline="-25000" dirty="0">
                          <a:effectLst/>
                          <a:latin typeface="Arial" pitchFamily="34" charset="0"/>
                          <a:cs typeface="Arial" pitchFamily="34" charset="0"/>
                        </a:rPr>
                        <a:t>2</a:t>
                      </a:r>
                      <a:r>
                        <a:rPr lang="en-US" sz="1600" dirty="0">
                          <a:effectLst/>
                          <a:latin typeface="Arial" pitchFamily="34" charset="0"/>
                          <a:cs typeface="Arial" pitchFamily="34" charset="0"/>
                        </a:rPr>
                        <a:t>, HNO</a:t>
                      </a:r>
                      <a:r>
                        <a:rPr lang="en-US" sz="1600" baseline="-25000" dirty="0">
                          <a:effectLst/>
                          <a:latin typeface="Arial" pitchFamily="34" charset="0"/>
                          <a:cs typeface="Arial" pitchFamily="34" charset="0"/>
                        </a:rPr>
                        <a:t>3</a:t>
                      </a:r>
                      <a:r>
                        <a:rPr lang="en-US" sz="1600" dirty="0">
                          <a:effectLst/>
                          <a:latin typeface="Arial" pitchFamily="34" charset="0"/>
                          <a:cs typeface="Arial" pitchFamily="34" charset="0"/>
                        </a:rPr>
                        <a:t>, Fe, Bb</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ru-RU" sz="1600" dirty="0">
                          <a:effectLst/>
                          <a:latin typeface="Arial" pitchFamily="34" charset="0"/>
                          <a:cs typeface="Arial" pitchFamily="34" charset="0"/>
                        </a:rPr>
                        <a:t>Цвет, органика, </a:t>
                      </a:r>
                      <a:r>
                        <a:rPr lang="en-US" sz="1600" dirty="0">
                          <a:effectLst/>
                          <a:latin typeface="Arial" pitchFamily="34" charset="0"/>
                          <a:cs typeface="Arial" pitchFamily="34" charset="0"/>
                        </a:rPr>
                        <a:t>H</a:t>
                      </a:r>
                      <a:r>
                        <a:rPr lang="en-US" sz="1600" baseline="-25000" dirty="0">
                          <a:effectLst/>
                          <a:latin typeface="Arial" pitchFamily="34" charset="0"/>
                          <a:cs typeface="Arial" pitchFamily="34" charset="0"/>
                        </a:rPr>
                        <a:t>2</a:t>
                      </a:r>
                      <a:r>
                        <a:rPr lang="en-US" sz="1600" dirty="0">
                          <a:effectLst/>
                          <a:latin typeface="Arial" pitchFamily="34" charset="0"/>
                          <a:cs typeface="Arial" pitchFamily="34" charset="0"/>
                        </a:rPr>
                        <a:t>S, Fe Al, Cu, P</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en-US" sz="1600" dirty="0">
                          <a:effectLst/>
                          <a:latin typeface="Arial" pitchFamily="34" charset="0"/>
                          <a:cs typeface="Arial" pitchFamily="34" charset="0"/>
                        </a:rPr>
                        <a:t>Al, Hg, Cu, PO</a:t>
                      </a:r>
                      <a:r>
                        <a:rPr lang="en-US" sz="1600" baseline="-25000" dirty="0">
                          <a:effectLst/>
                          <a:latin typeface="Arial" pitchFamily="34" charset="0"/>
                          <a:cs typeface="Arial" pitchFamily="34" charset="0"/>
                        </a:rPr>
                        <a:t>4</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87879">
                <a:tc>
                  <a:txBody>
                    <a:bodyPr/>
                    <a:lstStyle/>
                    <a:p>
                      <a:pPr algn="just">
                        <a:spcAft>
                          <a:spcPts val="0"/>
                        </a:spcAft>
                        <a:tabLst>
                          <a:tab pos="723900" algn="l"/>
                        </a:tabLst>
                      </a:pPr>
                      <a:r>
                        <a:rPr lang="ru-RU" sz="1600">
                          <a:effectLst/>
                          <a:latin typeface="Arial" pitchFamily="34" charset="0"/>
                          <a:cs typeface="Arial" pitchFamily="34" charset="0"/>
                        </a:rPr>
                        <a:t>Люминесцентный</a:t>
                      </a:r>
                      <a:endParaRPr lang="ru-RU" sz="160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ru-RU" sz="1600" dirty="0">
                          <a:effectLst/>
                          <a:latin typeface="Arial" pitchFamily="34" charset="0"/>
                          <a:cs typeface="Arial" pitchFamily="34" charset="0"/>
                        </a:rPr>
                        <a:t>Смолистые вещества</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ru-RU" sz="1600" dirty="0">
                          <a:effectLst/>
                          <a:latin typeface="Arial" pitchFamily="34" charset="0"/>
                          <a:cs typeface="Arial" pitchFamily="34" charset="0"/>
                        </a:rPr>
                        <a:t>Нефтепродукты, спирты, диоксиды</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ru-RU" sz="1600" dirty="0">
                          <a:effectLst/>
                          <a:latin typeface="Arial" pitchFamily="34" charset="0"/>
                          <a:cs typeface="Arial" pitchFamily="34" charset="0"/>
                        </a:rPr>
                        <a:t>Нефтепродукты</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975759">
                <a:tc>
                  <a:txBody>
                    <a:bodyPr/>
                    <a:lstStyle/>
                    <a:p>
                      <a:pPr algn="just">
                        <a:spcAft>
                          <a:spcPts val="0"/>
                        </a:spcAft>
                        <a:tabLst>
                          <a:tab pos="723900" algn="l"/>
                        </a:tabLst>
                      </a:pPr>
                      <a:r>
                        <a:rPr lang="ru-RU" sz="1600">
                          <a:effectLst/>
                          <a:latin typeface="Arial" pitchFamily="34" charset="0"/>
                          <a:cs typeface="Arial" pitchFamily="34" charset="0"/>
                        </a:rPr>
                        <a:t>спектрометрия</a:t>
                      </a:r>
                    </a:p>
                    <a:p>
                      <a:pPr algn="just">
                        <a:spcAft>
                          <a:spcPts val="0"/>
                        </a:spcAft>
                        <a:tabLst>
                          <a:tab pos="723900" algn="l"/>
                        </a:tabLst>
                      </a:pPr>
                      <a:r>
                        <a:rPr lang="en-US" sz="1600">
                          <a:effectLst/>
                          <a:latin typeface="Arial" pitchFamily="34" charset="0"/>
                          <a:cs typeface="Arial" pitchFamily="34" charset="0"/>
                        </a:rPr>
                        <a:t>(</a:t>
                      </a:r>
                      <a:r>
                        <a:rPr lang="ru-RU" sz="1600">
                          <a:effectLst/>
                          <a:latin typeface="Arial" pitchFamily="34" charset="0"/>
                          <a:cs typeface="Arial" pitchFamily="34" charset="0"/>
                        </a:rPr>
                        <a:t>эмиссионная, атомно-абсорбционная)</a:t>
                      </a:r>
                      <a:endParaRPr lang="ru-RU" sz="160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en-US" sz="1600" dirty="0">
                          <a:effectLst/>
                          <a:latin typeface="Arial" pitchFamily="34" charset="0"/>
                          <a:cs typeface="Arial" pitchFamily="34" charset="0"/>
                        </a:rPr>
                        <a:t>Be, Hg, Cd, </a:t>
                      </a:r>
                      <a:r>
                        <a:rPr lang="en-US" sz="1600" dirty="0" err="1">
                          <a:effectLst/>
                          <a:latin typeface="Arial" pitchFamily="34" charset="0"/>
                          <a:cs typeface="Arial" pitchFamily="34" charset="0"/>
                        </a:rPr>
                        <a:t>Sr</a:t>
                      </a:r>
                      <a:r>
                        <a:rPr lang="en-US" sz="1600" dirty="0">
                          <a:effectLst/>
                          <a:latin typeface="Arial" pitchFamily="34" charset="0"/>
                          <a:cs typeface="Arial" pitchFamily="34" charset="0"/>
                        </a:rPr>
                        <a:t>, Cu, </a:t>
                      </a:r>
                      <a:r>
                        <a:rPr lang="en-US" sz="1600" dirty="0" err="1">
                          <a:effectLst/>
                          <a:latin typeface="Arial" pitchFamily="34" charset="0"/>
                          <a:cs typeface="Arial" pitchFamily="34" charset="0"/>
                        </a:rPr>
                        <a:t>Pb</a:t>
                      </a:r>
                      <a:r>
                        <a:rPr lang="en-US" sz="1600" dirty="0">
                          <a:effectLst/>
                          <a:latin typeface="Arial" pitchFamily="34" charset="0"/>
                          <a:cs typeface="Arial" pitchFamily="34" charset="0"/>
                        </a:rPr>
                        <a:t>…</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en-US" sz="1600" dirty="0">
                          <a:effectLst/>
                          <a:latin typeface="Arial" pitchFamily="34" charset="0"/>
                          <a:cs typeface="Arial" pitchFamily="34" charset="0"/>
                        </a:rPr>
                        <a:t>Li, Na, K, </a:t>
                      </a:r>
                      <a:r>
                        <a:rPr lang="en-US" sz="1600" dirty="0" err="1">
                          <a:effectLst/>
                          <a:latin typeface="Arial" pitchFamily="34" charset="0"/>
                          <a:cs typeface="Arial" pitchFamily="34" charset="0"/>
                        </a:rPr>
                        <a:t>Ca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Sr</a:t>
                      </a:r>
                      <a:r>
                        <a:rPr lang="en-US" sz="1600" dirty="0">
                          <a:effectLst/>
                          <a:latin typeface="Arial" pitchFamily="34" charset="0"/>
                          <a:cs typeface="Arial" pitchFamily="34" charset="0"/>
                        </a:rPr>
                        <a:t>, Ba, </a:t>
                      </a:r>
                      <a:r>
                        <a:rPr lang="en-US" sz="1600" dirty="0" err="1">
                          <a:effectLst/>
                          <a:latin typeface="Arial" pitchFamily="34" charset="0"/>
                          <a:cs typeface="Arial" pitchFamily="34" charset="0"/>
                        </a:rPr>
                        <a:t>Pb</a:t>
                      </a:r>
                      <a:r>
                        <a:rPr lang="en-US" sz="1600" dirty="0">
                          <a:effectLst/>
                          <a:latin typeface="Arial" pitchFamily="34" charset="0"/>
                          <a:cs typeface="Arial" pitchFamily="34" charset="0"/>
                        </a:rPr>
                        <a:t>, Cu, Hg</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ru-RU" sz="1600" dirty="0">
                          <a:effectLst/>
                          <a:latin typeface="Arial" pitchFamily="34" charset="0"/>
                          <a:cs typeface="Arial" pitchFamily="34" charset="0"/>
                        </a:rPr>
                        <a:t>Металлы, микроэлементы, </a:t>
                      </a:r>
                      <a:r>
                        <a:rPr lang="en-US" sz="1600" dirty="0">
                          <a:effectLst/>
                          <a:latin typeface="Arial" pitchFamily="34" charset="0"/>
                          <a:cs typeface="Arial" pitchFamily="34" charset="0"/>
                        </a:rPr>
                        <a:t>Ni</a:t>
                      </a:r>
                      <a:r>
                        <a:rPr lang="ru-RU" sz="1600" dirty="0">
                          <a:effectLst/>
                          <a:latin typeface="Arial" pitchFamily="34" charset="0"/>
                          <a:cs typeface="Arial" pitchFamily="34" charset="0"/>
                        </a:rPr>
                        <a:t>, </a:t>
                      </a:r>
                      <a:r>
                        <a:rPr lang="en-US" sz="1600" dirty="0">
                          <a:effectLst/>
                          <a:latin typeface="Arial" pitchFamily="34" charset="0"/>
                          <a:cs typeface="Arial" pitchFamily="34" charset="0"/>
                        </a:rPr>
                        <a:t>Zn</a:t>
                      </a:r>
                      <a:r>
                        <a:rPr lang="ru-RU" sz="1600" dirty="0">
                          <a:effectLst/>
                          <a:latin typeface="Arial" pitchFamily="34" charset="0"/>
                          <a:cs typeface="Arial" pitchFamily="34" charset="0"/>
                        </a:rPr>
                        <a:t>, </a:t>
                      </a:r>
                      <a:r>
                        <a:rPr lang="en-US" sz="1600" dirty="0" err="1">
                          <a:effectLst/>
                          <a:latin typeface="Arial" pitchFamily="34" charset="0"/>
                          <a:cs typeface="Arial" pitchFamily="34" charset="0"/>
                        </a:rPr>
                        <a:t>Bp</a:t>
                      </a:r>
                      <a:r>
                        <a:rPr lang="ru-RU" sz="1600" dirty="0">
                          <a:effectLst/>
                          <a:latin typeface="Arial" pitchFamily="34" charset="0"/>
                          <a:cs typeface="Arial" pitchFamily="34" charset="0"/>
                        </a:rPr>
                        <a:t>, </a:t>
                      </a:r>
                      <a:r>
                        <a:rPr lang="en-US" sz="1600" dirty="0">
                          <a:effectLst/>
                          <a:latin typeface="Arial" pitchFamily="34" charset="0"/>
                          <a:cs typeface="Arial" pitchFamily="34" charset="0"/>
                        </a:rPr>
                        <a:t>Cr</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975759">
                <a:tc>
                  <a:txBody>
                    <a:bodyPr/>
                    <a:lstStyle/>
                    <a:p>
                      <a:pPr algn="just">
                        <a:spcAft>
                          <a:spcPts val="0"/>
                        </a:spcAft>
                        <a:tabLst>
                          <a:tab pos="723900" algn="l"/>
                        </a:tabLst>
                      </a:pPr>
                      <a:r>
                        <a:rPr lang="ru-RU" sz="1600">
                          <a:effectLst/>
                          <a:latin typeface="Arial" pitchFamily="34" charset="0"/>
                          <a:cs typeface="Arial" pitchFamily="34" charset="0"/>
                        </a:rPr>
                        <a:t>Потенциометрический</a:t>
                      </a:r>
                      <a:endParaRPr lang="ru-RU" sz="160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en-US" sz="1600" dirty="0">
                          <a:effectLst/>
                          <a:latin typeface="Arial" pitchFamily="34" charset="0"/>
                          <a:cs typeface="Arial" pitchFamily="34" charset="0"/>
                        </a:rPr>
                        <a:t>HF, </a:t>
                      </a:r>
                      <a:r>
                        <a:rPr lang="ru-RU" sz="1600" dirty="0">
                          <a:effectLst/>
                          <a:latin typeface="Arial" pitchFamily="34" charset="0"/>
                          <a:cs typeface="Arial" pitchFamily="34" charset="0"/>
                        </a:rPr>
                        <a:t>органические соединения</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en-US" sz="1600" dirty="0">
                          <a:effectLst/>
                          <a:latin typeface="Arial" pitchFamily="34" charset="0"/>
                          <a:cs typeface="Arial" pitchFamily="34" charset="0"/>
                        </a:rPr>
                        <a:t>pH</a:t>
                      </a:r>
                      <a:r>
                        <a:rPr lang="ru-RU" sz="1600" dirty="0">
                          <a:effectLst/>
                          <a:latin typeface="Arial" pitchFamily="34" charset="0"/>
                          <a:cs typeface="Arial" pitchFamily="34" charset="0"/>
                        </a:rPr>
                        <a:t>, </a:t>
                      </a:r>
                      <a:r>
                        <a:rPr lang="en-US" sz="1600" dirty="0">
                          <a:effectLst/>
                          <a:latin typeface="Arial" pitchFamily="34" charset="0"/>
                          <a:cs typeface="Arial" pitchFamily="34" charset="0"/>
                        </a:rPr>
                        <a:t>F</a:t>
                      </a:r>
                      <a:r>
                        <a:rPr lang="ru-RU" sz="1600" dirty="0">
                          <a:effectLst/>
                          <a:latin typeface="Arial" pitchFamily="34" charset="0"/>
                          <a:cs typeface="Arial" pitchFamily="34" charset="0"/>
                        </a:rPr>
                        <a:t>, </a:t>
                      </a:r>
                      <a:r>
                        <a:rPr lang="en-US" sz="1600" dirty="0">
                          <a:effectLst/>
                          <a:latin typeface="Arial" pitchFamily="34" charset="0"/>
                          <a:cs typeface="Arial" pitchFamily="34" charset="0"/>
                        </a:rPr>
                        <a:t>NO</a:t>
                      </a:r>
                      <a:r>
                        <a:rPr lang="ru-RU" sz="1600" baseline="-25000" dirty="0">
                          <a:effectLst/>
                          <a:latin typeface="Arial" pitchFamily="34" charset="0"/>
                          <a:cs typeface="Arial" pitchFamily="34" charset="0"/>
                        </a:rPr>
                        <a:t>3</a:t>
                      </a:r>
                      <a:r>
                        <a:rPr lang="ru-RU" sz="1600" dirty="0">
                          <a:effectLst/>
                          <a:latin typeface="Arial" pitchFamily="34" charset="0"/>
                          <a:cs typeface="Arial" pitchFamily="34" charset="0"/>
                        </a:rPr>
                        <a:t>, </a:t>
                      </a:r>
                      <a:r>
                        <a:rPr lang="ru-RU" sz="1600" dirty="0" err="1">
                          <a:effectLst/>
                          <a:latin typeface="Arial" pitchFamily="34" charset="0"/>
                          <a:cs typeface="Arial" pitchFamily="34" charset="0"/>
                        </a:rPr>
                        <a:t>окислительно</a:t>
                      </a:r>
                      <a:r>
                        <a:rPr lang="ru-RU" sz="1600" dirty="0">
                          <a:effectLst/>
                          <a:latin typeface="Arial" pitchFamily="34" charset="0"/>
                          <a:cs typeface="Arial" pitchFamily="34" charset="0"/>
                        </a:rPr>
                        <a:t>-восстановительный потенциал</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en-US" sz="1600" dirty="0">
                          <a:effectLst/>
                          <a:latin typeface="Arial" pitchFamily="34" charset="0"/>
                          <a:cs typeface="Arial" pitchFamily="34" charset="0"/>
                        </a:rPr>
                        <a:t>pH, </a:t>
                      </a:r>
                      <a:r>
                        <a:rPr lang="en-US" sz="1600" dirty="0" err="1">
                          <a:effectLst/>
                          <a:latin typeface="Arial" pitchFamily="34" charset="0"/>
                          <a:cs typeface="Arial" pitchFamily="34" charset="0"/>
                        </a:rPr>
                        <a:t>Ca</a:t>
                      </a:r>
                      <a:r>
                        <a:rPr lang="en-US" sz="1600" dirty="0">
                          <a:effectLst/>
                          <a:latin typeface="Arial" pitchFamily="34" charset="0"/>
                          <a:cs typeface="Arial" pitchFamily="34" charset="0"/>
                        </a:rPr>
                        <a:t>, K, NO</a:t>
                      </a:r>
                      <a:r>
                        <a:rPr lang="en-US" sz="1600" baseline="-25000" dirty="0">
                          <a:effectLst/>
                          <a:latin typeface="Arial" pitchFamily="34" charset="0"/>
                          <a:cs typeface="Arial" pitchFamily="34" charset="0"/>
                        </a:rPr>
                        <a:t>3</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87879">
                <a:tc>
                  <a:txBody>
                    <a:bodyPr/>
                    <a:lstStyle/>
                    <a:p>
                      <a:pPr algn="just">
                        <a:spcAft>
                          <a:spcPts val="0"/>
                        </a:spcAft>
                        <a:tabLst>
                          <a:tab pos="723900" algn="l"/>
                        </a:tabLst>
                      </a:pPr>
                      <a:r>
                        <a:rPr lang="ru-RU" sz="1600">
                          <a:effectLst/>
                          <a:latin typeface="Arial" pitchFamily="34" charset="0"/>
                          <a:cs typeface="Arial" pitchFamily="34" charset="0"/>
                        </a:rPr>
                        <a:t>Радиометрический</a:t>
                      </a:r>
                      <a:endParaRPr lang="ru-RU" sz="160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latin typeface="Arial" pitchFamily="34" charset="0"/>
                          <a:cs typeface="Arial" pitchFamily="34" charset="0"/>
                        </a:rPr>
                        <a:t>Sr-90, Cs-137, U-238</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US" sz="1600" dirty="0">
                          <a:effectLst/>
                          <a:latin typeface="Arial" pitchFamily="34" charset="0"/>
                          <a:cs typeface="Arial" pitchFamily="34" charset="0"/>
                        </a:rPr>
                        <a:t>Sr-90, Cs-137, U-238</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en-US" sz="1600" dirty="0">
                          <a:effectLst/>
                          <a:latin typeface="Arial" pitchFamily="34" charset="0"/>
                          <a:cs typeface="Arial" pitchFamily="34" charset="0"/>
                        </a:rPr>
                        <a:t>Sr-90, Cs-137, U-238</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31819">
                <a:tc>
                  <a:txBody>
                    <a:bodyPr/>
                    <a:lstStyle/>
                    <a:p>
                      <a:pPr algn="just">
                        <a:spcAft>
                          <a:spcPts val="0"/>
                        </a:spcAft>
                        <a:tabLst>
                          <a:tab pos="723900" algn="l"/>
                        </a:tabLst>
                      </a:pPr>
                      <a:r>
                        <a:rPr lang="ru-RU" sz="1600">
                          <a:effectLst/>
                          <a:latin typeface="Arial" pitchFamily="34" charset="0"/>
                          <a:cs typeface="Arial" pitchFamily="34" charset="0"/>
                        </a:rPr>
                        <a:t>Хроматографчиеские</a:t>
                      </a:r>
                      <a:endParaRPr lang="ru-RU" sz="160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723900" algn="l"/>
                        </a:tabLst>
                      </a:pPr>
                      <a:r>
                        <a:rPr lang="en-US" sz="1600" dirty="0">
                          <a:effectLst/>
                          <a:latin typeface="Arial" pitchFamily="34" charset="0"/>
                          <a:cs typeface="Arial" pitchFamily="34" charset="0"/>
                        </a:rPr>
                        <a:t>CCI</a:t>
                      </a:r>
                      <a:r>
                        <a:rPr lang="ru-RU" sz="1600" baseline="-25000" dirty="0">
                          <a:effectLst/>
                          <a:latin typeface="Arial" pitchFamily="34" charset="0"/>
                          <a:cs typeface="Arial" pitchFamily="34" charset="0"/>
                        </a:rPr>
                        <a:t>4</a:t>
                      </a:r>
                      <a:r>
                        <a:rPr lang="ru-RU" sz="1600" dirty="0">
                          <a:effectLst/>
                          <a:latin typeface="Arial" pitchFamily="34" charset="0"/>
                          <a:cs typeface="Arial" pitchFamily="34" charset="0"/>
                        </a:rPr>
                        <a:t>, </a:t>
                      </a:r>
                      <a:r>
                        <a:rPr lang="en-US" sz="1600" dirty="0">
                          <a:effectLst/>
                          <a:latin typeface="Arial" pitchFamily="34" charset="0"/>
                          <a:cs typeface="Arial" pitchFamily="34" charset="0"/>
                        </a:rPr>
                        <a:t>K</a:t>
                      </a:r>
                      <a:r>
                        <a:rPr lang="ru-RU" sz="1600" dirty="0">
                          <a:effectLst/>
                          <a:latin typeface="Arial" pitchFamily="34" charset="0"/>
                          <a:cs typeface="Arial" pitchFamily="34" charset="0"/>
                        </a:rPr>
                        <a:t>, </a:t>
                      </a:r>
                      <a:r>
                        <a:rPr lang="en-US" sz="1600" dirty="0">
                          <a:effectLst/>
                          <a:latin typeface="Arial" pitchFamily="34" charset="0"/>
                          <a:cs typeface="Arial" pitchFamily="34" charset="0"/>
                        </a:rPr>
                        <a:t>CI</a:t>
                      </a:r>
                      <a:r>
                        <a:rPr lang="ru-RU" sz="1600" dirty="0">
                          <a:effectLst/>
                          <a:latin typeface="Arial" pitchFamily="34" charset="0"/>
                          <a:cs typeface="Arial" pitchFamily="34" charset="0"/>
                        </a:rPr>
                        <a:t>, органические вещества </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tabLst>
                          <a:tab pos="723900" algn="l"/>
                        </a:tabLst>
                      </a:pPr>
                      <a:r>
                        <a:rPr lang="ru-RU" sz="1600" dirty="0">
                          <a:effectLst/>
                          <a:latin typeface="Arial" pitchFamily="34" charset="0"/>
                          <a:cs typeface="Arial" pitchFamily="34" charset="0"/>
                        </a:rPr>
                        <a:t>Органические соединения, </a:t>
                      </a:r>
                      <a:r>
                        <a:rPr lang="en-US" sz="1600" dirty="0">
                          <a:effectLst/>
                          <a:latin typeface="Arial" pitchFamily="34" charset="0"/>
                          <a:cs typeface="Arial" pitchFamily="34" charset="0"/>
                        </a:rPr>
                        <a:t>Mg, </a:t>
                      </a:r>
                      <a:r>
                        <a:rPr lang="en-US" sz="1600" dirty="0" err="1">
                          <a:effectLst/>
                          <a:latin typeface="Arial" pitchFamily="34" charset="0"/>
                          <a:cs typeface="Arial" pitchFamily="34" charset="0"/>
                        </a:rPr>
                        <a:t>Ca</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Aft>
                          <a:spcPts val="0"/>
                        </a:spcAft>
                        <a:tabLst>
                          <a:tab pos="723900" algn="l"/>
                        </a:tabLst>
                      </a:pPr>
                      <a:r>
                        <a:rPr lang="ru-RU" sz="1600" dirty="0">
                          <a:effectLst/>
                          <a:latin typeface="Arial" pitchFamily="34" charset="0"/>
                          <a:cs typeface="Arial" pitchFamily="34" charset="0"/>
                        </a:rPr>
                        <a:t>Нефтепродукты, диоксиды, пестициды</a:t>
                      </a:r>
                      <a:endParaRPr lang="ru-RU" sz="1600" dirty="0">
                        <a:effectLst/>
                        <a:latin typeface="Arial" pitchFamily="34" charset="0"/>
                        <a:ea typeface="Times New Roman"/>
                        <a:cs typeface="Arial" pitchFamily="34" charset="0"/>
                      </a:endParaRPr>
                    </a:p>
                  </a:txBody>
                  <a:tcPr marL="63251" marR="63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34872" name="Rectangle 1"/>
          <p:cNvSpPr>
            <a:spLocks noChangeArrowheads="1"/>
          </p:cNvSpPr>
          <p:nvPr/>
        </p:nvSpPr>
        <p:spPr bwMode="auto">
          <a:xfrm>
            <a:off x="1547813" y="404813"/>
            <a:ext cx="6840537" cy="307975"/>
          </a:xfrm>
          <a:prstGeom prst="rect">
            <a:avLst/>
          </a:prstGeom>
          <a:noFill/>
          <a:ln w="9525">
            <a:noFill/>
            <a:miter lim="800000"/>
            <a:headEnd/>
            <a:tailEnd/>
          </a:ln>
        </p:spPr>
        <p:txBody>
          <a:bodyPr anchor="ctr">
            <a:spAutoFit/>
          </a:bodyPr>
          <a:lstStyle/>
          <a:p>
            <a:pPr indent="447675" algn="just">
              <a:tabLst>
                <a:tab pos="723900" algn="l"/>
              </a:tabLst>
            </a:pPr>
            <a:r>
              <a:rPr lang="ru-RU" sz="1400" b="1" i="1">
                <a:cs typeface="Times New Roman" pitchFamily="18" charset="0"/>
              </a:rPr>
              <a:t>Таблица </a:t>
            </a:r>
            <a:r>
              <a:rPr lang="en-US" sz="1400" b="1" i="1">
                <a:cs typeface="Times New Roman" pitchFamily="18" charset="0"/>
              </a:rPr>
              <a:t>1 </a:t>
            </a:r>
            <a:r>
              <a:rPr lang="ru-RU" sz="1400" b="1" i="1">
                <a:cs typeface="Times New Roman" pitchFamily="18" charset="0"/>
              </a:rPr>
              <a:t>– количественные методы оценки </a:t>
            </a:r>
            <a:endParaRPr lang="ru-RU" b="1" i="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3"/>
          <p:cNvSpPr>
            <a:spLocks noChangeArrowheads="1"/>
          </p:cNvSpPr>
          <p:nvPr/>
        </p:nvSpPr>
        <p:spPr bwMode="auto">
          <a:xfrm>
            <a:off x="214313" y="850900"/>
            <a:ext cx="8682037" cy="546100"/>
          </a:xfrm>
          <a:prstGeom prst="rect">
            <a:avLst/>
          </a:prstGeom>
          <a:noFill/>
          <a:ln w="9525">
            <a:solidFill>
              <a:srgbClr val="000000"/>
            </a:solidFill>
            <a:miter lim="800000"/>
            <a:headEnd/>
            <a:tailEnd/>
          </a:ln>
        </p:spPr>
        <p:txBody>
          <a:bodyPr lIns="12700" tIns="12700" rIns="12700" bIns="12700"/>
          <a:lstStyle/>
          <a:p>
            <a:pPr algn="ctr"/>
            <a:r>
              <a:rPr lang="ru-RU" sz="1200" b="1">
                <a:latin typeface="Calibri" pitchFamily="34" charset="0"/>
              </a:rPr>
              <a:t> </a:t>
            </a:r>
            <a:r>
              <a:rPr lang="ru-RU" sz="2000" b="1"/>
              <a:t>ЭКОЛОГИЧЕСКОЕ СОСТОЯНИЕ ОКРУЖАЮЩЕЙ СРЕДЫ ПО БИОТЕСТАМ</a:t>
            </a:r>
            <a:r>
              <a:rPr lang="ru-RU" sz="2000" b="1">
                <a:latin typeface="Calibri" pitchFamily="34" charset="0"/>
              </a:rPr>
              <a:t>:</a:t>
            </a:r>
          </a:p>
        </p:txBody>
      </p:sp>
      <p:sp>
        <p:nvSpPr>
          <p:cNvPr id="35842" name="Rectangle 71"/>
          <p:cNvSpPr>
            <a:spLocks noChangeArrowheads="1"/>
          </p:cNvSpPr>
          <p:nvPr/>
        </p:nvSpPr>
        <p:spPr bwMode="auto">
          <a:xfrm>
            <a:off x="214313" y="6042025"/>
            <a:ext cx="8715375" cy="431800"/>
          </a:xfrm>
          <a:prstGeom prst="rect">
            <a:avLst/>
          </a:prstGeom>
          <a:noFill/>
          <a:ln w="9525">
            <a:solidFill>
              <a:srgbClr val="000000"/>
            </a:solidFill>
            <a:miter lim="800000"/>
            <a:headEnd/>
            <a:tailEnd/>
          </a:ln>
        </p:spPr>
        <p:txBody>
          <a:bodyPr/>
          <a:lstStyle/>
          <a:p>
            <a:pPr algn="ctr"/>
            <a:r>
              <a:rPr lang="ru-RU" b="1"/>
              <a:t>ОПРЕДЕЛЕНИЕ ЭКОЛОГИЧЕСКОЙ ОПАСНОСТИ ДЛЯ ЧЕЛОВЕКА</a:t>
            </a:r>
          </a:p>
        </p:txBody>
      </p:sp>
      <p:sp>
        <p:nvSpPr>
          <p:cNvPr id="2120" name="Rectangle 72"/>
          <p:cNvSpPr>
            <a:spLocks noChangeArrowheads="1"/>
          </p:cNvSpPr>
          <p:nvPr/>
        </p:nvSpPr>
        <p:spPr bwMode="auto">
          <a:xfrm>
            <a:off x="214313" y="1603375"/>
            <a:ext cx="2844800" cy="771525"/>
          </a:xfrm>
          <a:prstGeom prst="rect">
            <a:avLst/>
          </a:prstGeom>
          <a:solidFill>
            <a:schemeClr val="tx2">
              <a:lumMod val="20000"/>
              <a:lumOff val="80000"/>
            </a:schemeClr>
          </a:solidFill>
          <a:ln w="9525">
            <a:solidFill>
              <a:srgbClr val="000000"/>
            </a:solidFill>
            <a:miter lim="800000"/>
            <a:headEnd/>
            <a:tailEnd/>
          </a:ln>
        </p:spPr>
        <p:txBody>
          <a:bodyPr lIns="12700" tIns="12700" rIns="12700" bIns="12700"/>
          <a:lstStyle/>
          <a:p>
            <a:pPr algn="ctr">
              <a:defRPr/>
            </a:pPr>
            <a:r>
              <a:rPr lang="ru-RU" sz="1600" b="1"/>
              <a:t>АТМОСФЕРНОГО ВОЗДУХА И ТЕРРИТОРИИ В ЦЕЛОМ</a:t>
            </a:r>
          </a:p>
        </p:txBody>
      </p:sp>
      <p:sp>
        <p:nvSpPr>
          <p:cNvPr id="35844" name="Rectangle 73"/>
          <p:cNvSpPr>
            <a:spLocks noChangeArrowheads="1"/>
          </p:cNvSpPr>
          <p:nvPr/>
        </p:nvSpPr>
        <p:spPr bwMode="auto">
          <a:xfrm>
            <a:off x="3392488" y="1611313"/>
            <a:ext cx="2763837" cy="771525"/>
          </a:xfrm>
          <a:prstGeom prst="rect">
            <a:avLst/>
          </a:prstGeom>
          <a:solidFill>
            <a:schemeClr val="accent1"/>
          </a:solidFill>
          <a:ln w="9525">
            <a:solidFill>
              <a:srgbClr val="000000"/>
            </a:solidFill>
            <a:miter lim="800000"/>
            <a:headEnd/>
            <a:tailEnd/>
          </a:ln>
        </p:spPr>
        <p:txBody>
          <a:bodyPr lIns="12700" tIns="12700" rIns="12700" bIns="12700"/>
          <a:lstStyle/>
          <a:p>
            <a:pPr algn="ctr"/>
            <a:r>
              <a:rPr lang="ru-RU" b="1"/>
              <a:t>ГИДРОСЕРЫ</a:t>
            </a:r>
          </a:p>
          <a:p>
            <a:r>
              <a:rPr lang="ru-RU" sz="1000" b="1">
                <a:latin typeface="Calibri" pitchFamily="34" charset="0"/>
              </a:rPr>
              <a:t> </a:t>
            </a:r>
          </a:p>
          <a:p>
            <a:endParaRPr lang="ru-RU" sz="1000" b="1">
              <a:latin typeface="Calibri" pitchFamily="34" charset="0"/>
            </a:endParaRPr>
          </a:p>
        </p:txBody>
      </p:sp>
      <p:sp>
        <p:nvSpPr>
          <p:cNvPr id="2122" name="Rectangle 74"/>
          <p:cNvSpPr>
            <a:spLocks noChangeArrowheads="1"/>
          </p:cNvSpPr>
          <p:nvPr/>
        </p:nvSpPr>
        <p:spPr bwMode="auto">
          <a:xfrm>
            <a:off x="6567488" y="1625600"/>
            <a:ext cx="2343150" cy="757238"/>
          </a:xfrm>
          <a:prstGeom prst="rect">
            <a:avLst/>
          </a:prstGeom>
          <a:solidFill>
            <a:schemeClr val="accent3"/>
          </a:solidFill>
          <a:ln w="9525">
            <a:solidFill>
              <a:srgbClr val="000000"/>
            </a:solidFill>
            <a:miter lim="800000"/>
            <a:headEnd/>
            <a:tailEnd/>
          </a:ln>
        </p:spPr>
        <p:txBody>
          <a:bodyPr lIns="12700" tIns="12700" rIns="12700" bIns="12700"/>
          <a:lstStyle/>
          <a:p>
            <a:pPr algn="ctr">
              <a:defRPr/>
            </a:pPr>
            <a:r>
              <a:rPr lang="ru-RU" sz="1600" b="1"/>
              <a:t>ЛИТОСФЕРЫ</a:t>
            </a:r>
          </a:p>
          <a:p>
            <a:pPr>
              <a:defRPr/>
            </a:pPr>
            <a:r>
              <a:rPr lang="ru-RU" sz="1000" b="1">
                <a:latin typeface="Calibri" pitchFamily="34" charset="0"/>
              </a:rPr>
              <a:t> </a:t>
            </a:r>
          </a:p>
          <a:p>
            <a:pPr>
              <a:defRPr/>
            </a:pPr>
            <a:endParaRPr lang="ru-RU" sz="1000" b="1">
              <a:latin typeface="Calibri" pitchFamily="34" charset="0"/>
            </a:endParaRPr>
          </a:p>
        </p:txBody>
      </p:sp>
      <p:sp>
        <p:nvSpPr>
          <p:cNvPr id="35846" name="Rectangle 75"/>
          <p:cNvSpPr>
            <a:spLocks noChangeArrowheads="1"/>
          </p:cNvSpPr>
          <p:nvPr/>
        </p:nvSpPr>
        <p:spPr bwMode="auto">
          <a:xfrm>
            <a:off x="214313" y="2568575"/>
            <a:ext cx="2844800" cy="3257550"/>
          </a:xfrm>
          <a:prstGeom prst="rect">
            <a:avLst/>
          </a:prstGeom>
          <a:noFill/>
          <a:ln w="9525">
            <a:solidFill>
              <a:srgbClr val="000000"/>
            </a:solidFill>
            <a:miter lim="800000"/>
            <a:headEnd/>
            <a:tailEnd/>
          </a:ln>
        </p:spPr>
        <p:txBody>
          <a:bodyPr lIns="12700" tIns="12700" rIns="12700" bIns="12700"/>
          <a:lstStyle/>
          <a:p>
            <a:r>
              <a:rPr lang="ru-RU" sz="1600" b="1"/>
              <a:t>Биотесты:</a:t>
            </a:r>
          </a:p>
          <a:p>
            <a:r>
              <a:rPr lang="ru-RU" sz="1600" b="1"/>
              <a:t> </a:t>
            </a:r>
          </a:p>
          <a:p>
            <a:pPr algn="just"/>
            <a:r>
              <a:rPr lang="ru-RU" sz="1600" i="1"/>
              <a:t>Стерильность пыльцы растений.</a:t>
            </a:r>
          </a:p>
          <a:p>
            <a:pPr algn="just"/>
            <a:r>
              <a:rPr lang="ru-RU" sz="1600" i="1"/>
              <a:t> </a:t>
            </a:r>
          </a:p>
          <a:p>
            <a:pPr algn="just"/>
            <a:r>
              <a:rPr lang="ru-RU" sz="1600" i="1"/>
              <a:t>Микроядерный тест в соматических клетках детей</a:t>
            </a:r>
          </a:p>
        </p:txBody>
      </p:sp>
      <p:sp>
        <p:nvSpPr>
          <p:cNvPr id="35847" name="Rectangle 76"/>
          <p:cNvSpPr>
            <a:spLocks noChangeArrowheads="1"/>
          </p:cNvSpPr>
          <p:nvPr/>
        </p:nvSpPr>
        <p:spPr bwMode="auto">
          <a:xfrm>
            <a:off x="3419475" y="2560638"/>
            <a:ext cx="2763838" cy="3236912"/>
          </a:xfrm>
          <a:prstGeom prst="rect">
            <a:avLst/>
          </a:prstGeom>
          <a:noFill/>
          <a:ln w="9525">
            <a:solidFill>
              <a:srgbClr val="000000"/>
            </a:solidFill>
            <a:miter lim="800000"/>
            <a:headEnd/>
            <a:tailEnd/>
          </a:ln>
        </p:spPr>
        <p:txBody>
          <a:bodyPr lIns="12700" tIns="12700" rIns="12700" bIns="12700"/>
          <a:lstStyle/>
          <a:p>
            <a:r>
              <a:rPr lang="ru-RU" b="1"/>
              <a:t>Биотесты:</a:t>
            </a:r>
          </a:p>
          <a:p>
            <a:endParaRPr lang="ru-RU" sz="1600" b="1"/>
          </a:p>
          <a:p>
            <a:pPr algn="just"/>
            <a:r>
              <a:rPr lang="ru-RU" sz="1600" i="1"/>
              <a:t>Хромосомные аберрации в клетках гидробионтов</a:t>
            </a:r>
          </a:p>
          <a:p>
            <a:pPr algn="just"/>
            <a:r>
              <a:rPr lang="ru-RU" sz="1600" i="1"/>
              <a:t> </a:t>
            </a:r>
          </a:p>
          <a:p>
            <a:pPr algn="just"/>
            <a:r>
              <a:rPr lang="ru-RU" sz="1600" i="1"/>
              <a:t>Митотическая активность в меристематических клетках биоиндикаторов </a:t>
            </a:r>
          </a:p>
          <a:p>
            <a:pPr algn="just"/>
            <a:endParaRPr lang="ru-RU" sz="1600" i="1"/>
          </a:p>
        </p:txBody>
      </p:sp>
      <p:sp>
        <p:nvSpPr>
          <p:cNvPr id="35848" name="Rectangle 77"/>
          <p:cNvSpPr>
            <a:spLocks noChangeArrowheads="1"/>
          </p:cNvSpPr>
          <p:nvPr/>
        </p:nvSpPr>
        <p:spPr bwMode="auto">
          <a:xfrm>
            <a:off x="6567488" y="2546350"/>
            <a:ext cx="2370137" cy="3257550"/>
          </a:xfrm>
          <a:prstGeom prst="rect">
            <a:avLst/>
          </a:prstGeom>
          <a:noFill/>
          <a:ln w="9525">
            <a:solidFill>
              <a:srgbClr val="000000"/>
            </a:solidFill>
            <a:miter lim="800000"/>
            <a:headEnd/>
            <a:tailEnd/>
          </a:ln>
        </p:spPr>
        <p:txBody>
          <a:bodyPr lIns="12700" tIns="12700" rIns="12700" bIns="12700"/>
          <a:lstStyle/>
          <a:p>
            <a:r>
              <a:rPr lang="ru-RU" b="1"/>
              <a:t>Биотесты:</a:t>
            </a:r>
          </a:p>
          <a:p>
            <a:r>
              <a:rPr lang="ru-RU" sz="1600" b="1"/>
              <a:t> </a:t>
            </a:r>
          </a:p>
          <a:p>
            <a:pPr algn="just"/>
            <a:r>
              <a:rPr lang="ru-RU" sz="1600" i="1"/>
              <a:t>Хромосомные аберрации в клетках биоиндикаторов</a:t>
            </a:r>
          </a:p>
          <a:p>
            <a:pPr algn="just"/>
            <a:r>
              <a:rPr lang="ru-RU" sz="1600" i="1"/>
              <a:t> </a:t>
            </a:r>
          </a:p>
          <a:p>
            <a:pPr algn="just"/>
            <a:r>
              <a:rPr lang="ru-RU" sz="1600" i="1"/>
              <a:t>Митотическая активность в меристематических клетках биоиндикаторов</a:t>
            </a:r>
          </a:p>
          <a:p>
            <a:pPr algn="just"/>
            <a:r>
              <a:rPr lang="ru-RU" sz="1600" i="1"/>
              <a:t> </a:t>
            </a:r>
            <a:r>
              <a:rPr lang="ru-RU" sz="900" b="1">
                <a:latin typeface="Calibri" pitchFamily="34" charset="0"/>
              </a:rPr>
              <a:t> </a:t>
            </a:r>
          </a:p>
        </p:txBody>
      </p:sp>
      <p:sp>
        <p:nvSpPr>
          <p:cNvPr id="35849" name="Line 84"/>
          <p:cNvSpPr>
            <a:spLocks noChangeShapeType="1"/>
          </p:cNvSpPr>
          <p:nvPr/>
        </p:nvSpPr>
        <p:spPr bwMode="auto">
          <a:xfrm>
            <a:off x="4787900" y="2374900"/>
            <a:ext cx="0" cy="215900"/>
          </a:xfrm>
          <a:prstGeom prst="line">
            <a:avLst/>
          </a:prstGeom>
          <a:noFill/>
          <a:ln w="9525">
            <a:solidFill>
              <a:srgbClr val="000000"/>
            </a:solidFill>
            <a:round/>
            <a:headEnd/>
            <a:tailEnd type="triangle" w="med" len="med"/>
          </a:ln>
        </p:spPr>
        <p:txBody>
          <a:bodyPr/>
          <a:lstStyle/>
          <a:p>
            <a:endParaRPr lang="ru-RU"/>
          </a:p>
        </p:txBody>
      </p:sp>
      <p:sp>
        <p:nvSpPr>
          <p:cNvPr id="35850" name="Line 85"/>
          <p:cNvSpPr>
            <a:spLocks noChangeShapeType="1"/>
          </p:cNvSpPr>
          <p:nvPr/>
        </p:nvSpPr>
        <p:spPr bwMode="auto">
          <a:xfrm>
            <a:off x="1760538" y="2374900"/>
            <a:ext cx="0" cy="215900"/>
          </a:xfrm>
          <a:prstGeom prst="line">
            <a:avLst/>
          </a:prstGeom>
          <a:noFill/>
          <a:ln w="9525">
            <a:solidFill>
              <a:srgbClr val="000000"/>
            </a:solidFill>
            <a:round/>
            <a:headEnd/>
            <a:tailEnd type="triangle" w="med" len="med"/>
          </a:ln>
        </p:spPr>
        <p:txBody>
          <a:bodyPr/>
          <a:lstStyle/>
          <a:p>
            <a:endParaRPr lang="ru-RU"/>
          </a:p>
        </p:txBody>
      </p:sp>
      <p:sp>
        <p:nvSpPr>
          <p:cNvPr id="35851" name="Line 86"/>
          <p:cNvSpPr>
            <a:spLocks noChangeShapeType="1"/>
          </p:cNvSpPr>
          <p:nvPr/>
        </p:nvSpPr>
        <p:spPr bwMode="auto">
          <a:xfrm>
            <a:off x="7812088" y="2349500"/>
            <a:ext cx="0" cy="215900"/>
          </a:xfrm>
          <a:prstGeom prst="line">
            <a:avLst/>
          </a:prstGeom>
          <a:noFill/>
          <a:ln w="9525">
            <a:solidFill>
              <a:srgbClr val="000000"/>
            </a:solidFill>
            <a:round/>
            <a:headEnd/>
            <a:tailEnd type="triangle" w="med" len="med"/>
          </a:ln>
        </p:spPr>
        <p:txBody>
          <a:bodyPr/>
          <a:lstStyle/>
          <a:p>
            <a:endParaRPr lang="ru-RU"/>
          </a:p>
        </p:txBody>
      </p:sp>
      <p:sp>
        <p:nvSpPr>
          <p:cNvPr id="35852" name="Line 88"/>
          <p:cNvSpPr>
            <a:spLocks noChangeShapeType="1"/>
          </p:cNvSpPr>
          <p:nvPr/>
        </p:nvSpPr>
        <p:spPr bwMode="auto">
          <a:xfrm>
            <a:off x="1979613" y="5826125"/>
            <a:ext cx="0" cy="215900"/>
          </a:xfrm>
          <a:prstGeom prst="line">
            <a:avLst/>
          </a:prstGeom>
          <a:noFill/>
          <a:ln w="9525">
            <a:solidFill>
              <a:srgbClr val="000000"/>
            </a:solidFill>
            <a:round/>
            <a:headEnd/>
            <a:tailEnd type="triangle" w="med" len="med"/>
          </a:ln>
        </p:spPr>
        <p:txBody>
          <a:bodyPr/>
          <a:lstStyle/>
          <a:p>
            <a:endParaRPr lang="ru-RU"/>
          </a:p>
        </p:txBody>
      </p:sp>
      <p:sp>
        <p:nvSpPr>
          <p:cNvPr id="35853" name="Line 89"/>
          <p:cNvSpPr>
            <a:spLocks noChangeShapeType="1"/>
          </p:cNvSpPr>
          <p:nvPr/>
        </p:nvSpPr>
        <p:spPr bwMode="auto">
          <a:xfrm>
            <a:off x="4787900" y="5797550"/>
            <a:ext cx="0" cy="215900"/>
          </a:xfrm>
          <a:prstGeom prst="line">
            <a:avLst/>
          </a:prstGeom>
          <a:noFill/>
          <a:ln w="9525">
            <a:solidFill>
              <a:srgbClr val="000000"/>
            </a:solidFill>
            <a:round/>
            <a:headEnd/>
            <a:tailEnd type="triangle" w="med" len="med"/>
          </a:ln>
        </p:spPr>
        <p:txBody>
          <a:bodyPr/>
          <a:lstStyle/>
          <a:p>
            <a:endParaRPr lang="ru-RU"/>
          </a:p>
        </p:txBody>
      </p:sp>
      <p:sp>
        <p:nvSpPr>
          <p:cNvPr id="35854" name="Line 90"/>
          <p:cNvSpPr>
            <a:spLocks noChangeShapeType="1"/>
          </p:cNvSpPr>
          <p:nvPr/>
        </p:nvSpPr>
        <p:spPr bwMode="auto">
          <a:xfrm>
            <a:off x="7812088" y="5805488"/>
            <a:ext cx="0" cy="215900"/>
          </a:xfrm>
          <a:prstGeom prst="line">
            <a:avLst/>
          </a:prstGeom>
          <a:noFill/>
          <a:ln w="9525">
            <a:solidFill>
              <a:srgbClr val="000000"/>
            </a:solidFill>
            <a:round/>
            <a:headEnd/>
            <a:tailEnd type="triangle" w="med" len="med"/>
          </a:ln>
        </p:spPr>
        <p:txBody>
          <a:bodyPr/>
          <a:lstStyle/>
          <a:p>
            <a:endParaRPr lang="ru-RU"/>
          </a:p>
        </p:txBody>
      </p:sp>
      <p:sp>
        <p:nvSpPr>
          <p:cNvPr id="35855" name="Line 99"/>
          <p:cNvSpPr>
            <a:spLocks noChangeShapeType="1"/>
          </p:cNvSpPr>
          <p:nvPr/>
        </p:nvSpPr>
        <p:spPr bwMode="auto">
          <a:xfrm>
            <a:off x="1760538" y="1397000"/>
            <a:ext cx="0" cy="215900"/>
          </a:xfrm>
          <a:prstGeom prst="line">
            <a:avLst/>
          </a:prstGeom>
          <a:noFill/>
          <a:ln w="9525">
            <a:solidFill>
              <a:srgbClr val="000000"/>
            </a:solidFill>
            <a:round/>
            <a:headEnd/>
            <a:tailEnd type="triangle" w="med" len="med"/>
          </a:ln>
        </p:spPr>
        <p:txBody>
          <a:bodyPr/>
          <a:lstStyle/>
          <a:p>
            <a:endParaRPr lang="ru-RU"/>
          </a:p>
        </p:txBody>
      </p:sp>
      <p:sp>
        <p:nvSpPr>
          <p:cNvPr id="35856" name="Line 100"/>
          <p:cNvSpPr>
            <a:spLocks noChangeShapeType="1"/>
          </p:cNvSpPr>
          <p:nvPr/>
        </p:nvSpPr>
        <p:spPr bwMode="auto">
          <a:xfrm>
            <a:off x="4787900" y="1412875"/>
            <a:ext cx="0" cy="215900"/>
          </a:xfrm>
          <a:prstGeom prst="line">
            <a:avLst/>
          </a:prstGeom>
          <a:noFill/>
          <a:ln w="9525">
            <a:solidFill>
              <a:srgbClr val="000000"/>
            </a:solidFill>
            <a:round/>
            <a:headEnd/>
            <a:tailEnd type="triangle" w="med" len="med"/>
          </a:ln>
        </p:spPr>
        <p:txBody>
          <a:bodyPr/>
          <a:lstStyle/>
          <a:p>
            <a:endParaRPr lang="ru-RU"/>
          </a:p>
        </p:txBody>
      </p:sp>
      <p:sp>
        <p:nvSpPr>
          <p:cNvPr id="35857" name="Line 101"/>
          <p:cNvSpPr>
            <a:spLocks noChangeShapeType="1"/>
          </p:cNvSpPr>
          <p:nvPr/>
        </p:nvSpPr>
        <p:spPr bwMode="auto">
          <a:xfrm>
            <a:off x="7812088" y="1412875"/>
            <a:ext cx="0" cy="215900"/>
          </a:xfrm>
          <a:prstGeom prst="line">
            <a:avLst/>
          </a:prstGeom>
          <a:noFill/>
          <a:ln w="9525">
            <a:solidFill>
              <a:srgbClr val="000000"/>
            </a:solidFill>
            <a:round/>
            <a:headEnd/>
            <a:tailEnd type="triangle" w="med" len="med"/>
          </a:ln>
        </p:spPr>
        <p:txBody>
          <a:bodyPr/>
          <a:lstStyle/>
          <a:p>
            <a:endParaRPr lang="ru-RU"/>
          </a:p>
        </p:txBody>
      </p:sp>
      <p:sp>
        <p:nvSpPr>
          <p:cNvPr id="35858" name="Rectangle 107"/>
          <p:cNvSpPr>
            <a:spLocks noChangeArrowheads="1"/>
          </p:cNvSpPr>
          <p:nvPr/>
        </p:nvSpPr>
        <p:spPr bwMode="auto">
          <a:xfrm>
            <a:off x="900113" y="239713"/>
            <a:ext cx="7153275" cy="369887"/>
          </a:xfrm>
          <a:prstGeom prst="rect">
            <a:avLst/>
          </a:prstGeom>
          <a:noFill/>
          <a:ln w="9525">
            <a:noFill/>
            <a:miter lim="800000"/>
            <a:headEnd/>
            <a:tailEnd/>
          </a:ln>
        </p:spPr>
        <p:txBody>
          <a:bodyPr wrap="none">
            <a:spAutoFit/>
          </a:bodyPr>
          <a:lstStyle/>
          <a:p>
            <a:r>
              <a:rPr lang="ru-RU" b="1" i="1">
                <a:cs typeface="Times New Roman" pitchFamily="18" charset="0"/>
              </a:rPr>
              <a:t>Таблица 2</a:t>
            </a:r>
            <a:r>
              <a:rPr lang="en-US" b="1" i="1">
                <a:cs typeface="Times New Roman" pitchFamily="18" charset="0"/>
              </a:rPr>
              <a:t> </a:t>
            </a:r>
            <a:r>
              <a:rPr lang="ru-RU" b="1" i="1">
                <a:cs typeface="Times New Roman" pitchFamily="18" charset="0"/>
              </a:rPr>
              <a:t>– биологические методы оценки  (биоиндикация)</a:t>
            </a:r>
            <a:endParaRPr lang="uk-UA" b="1">
              <a:latin typeface="Calibr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ru-RU" sz="5400" b="1" i="1" dirty="0">
                <a:latin typeface="Arial" pitchFamily="34" charset="0"/>
                <a:cs typeface="Arial" pitchFamily="34" charset="0"/>
              </a:rPr>
              <a:t/>
            </a:r>
            <a:br>
              <a:rPr lang="ru-RU" sz="5400" b="1" i="1" dirty="0">
                <a:latin typeface="Arial" pitchFamily="34" charset="0"/>
                <a:cs typeface="Arial" pitchFamily="34" charset="0"/>
              </a:rPr>
            </a:br>
            <a:endParaRPr lang="ru-RU" dirty="0"/>
          </a:p>
        </p:txBody>
      </p:sp>
      <p:pic>
        <p:nvPicPr>
          <p:cNvPr id="36866" name="Picture 2"/>
          <p:cNvPicPr>
            <a:picLocks noChangeAspect="1" noChangeArrowheads="1"/>
          </p:cNvPicPr>
          <p:nvPr/>
        </p:nvPicPr>
        <p:blipFill>
          <a:blip r:embed="rId2"/>
          <a:srcRect/>
          <a:stretch>
            <a:fillRect/>
          </a:stretch>
        </p:blipFill>
        <p:spPr bwMode="auto">
          <a:xfrm>
            <a:off x="0" y="119063"/>
            <a:ext cx="9144000" cy="673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3"/>
          <p:cNvPicPr>
            <a:picLocks noChangeAspect="1"/>
          </p:cNvPicPr>
          <p:nvPr/>
        </p:nvPicPr>
        <p:blipFill>
          <a:blip r:embed="rId2"/>
          <a:srcRect/>
          <a:stretch>
            <a:fillRect/>
          </a:stretch>
        </p:blipFill>
        <p:spPr bwMode="auto">
          <a:xfrm>
            <a:off x="827088" y="620713"/>
            <a:ext cx="7273925" cy="6096000"/>
          </a:xfrm>
          <a:prstGeom prst="rect">
            <a:avLst/>
          </a:prstGeom>
          <a:noFill/>
          <a:ln w="9525">
            <a:noFill/>
            <a:miter lim="800000"/>
            <a:headEnd/>
            <a:tailEnd/>
          </a:ln>
        </p:spPr>
      </p:pic>
      <p:sp>
        <p:nvSpPr>
          <p:cNvPr id="37890" name="Прямоугольник 4"/>
          <p:cNvSpPr>
            <a:spLocks noChangeArrowheads="1"/>
          </p:cNvSpPr>
          <p:nvPr/>
        </p:nvSpPr>
        <p:spPr bwMode="auto">
          <a:xfrm>
            <a:off x="1908175" y="1588"/>
            <a:ext cx="5543550" cy="369887"/>
          </a:xfrm>
          <a:prstGeom prst="rect">
            <a:avLst/>
          </a:prstGeom>
          <a:noFill/>
          <a:ln w="9525">
            <a:noFill/>
            <a:miter lim="800000"/>
            <a:headEnd/>
            <a:tailEnd/>
          </a:ln>
        </p:spPr>
        <p:txBody>
          <a:bodyPr>
            <a:spAutoFit/>
          </a:bodyPr>
          <a:lstStyle/>
          <a:p>
            <a:pPr algn="ctr"/>
            <a:r>
              <a:rPr lang="ru-RU" b="1">
                <a:latin typeface="Calibri" pitchFamily="34" charset="0"/>
              </a:rPr>
              <a:t>Многоканальные цифровые системы ДОЗОР-С-Ц</a:t>
            </a:r>
            <a:endParaRPr lang="ru-RU">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95539" y="584526"/>
          <a:ext cx="8352925" cy="4363996"/>
        </p:xfrm>
        <a:graphic>
          <a:graphicData uri="http://schemas.openxmlformats.org/drawingml/2006/table">
            <a:tbl>
              <a:tblPr firstRow="1" bandRow="1">
                <a:tableStyleId>{5C22544A-7EE6-4342-B048-85BDC9FD1C3A}</a:tableStyleId>
              </a:tblPr>
              <a:tblGrid>
                <a:gridCol w="557548"/>
                <a:gridCol w="1098633"/>
                <a:gridCol w="1224136"/>
                <a:gridCol w="432048"/>
                <a:gridCol w="360040"/>
                <a:gridCol w="360040"/>
                <a:gridCol w="360040"/>
                <a:gridCol w="360040"/>
                <a:gridCol w="360040"/>
                <a:gridCol w="432048"/>
                <a:gridCol w="936104"/>
                <a:gridCol w="1008112"/>
                <a:gridCol w="864096"/>
              </a:tblGrid>
              <a:tr h="900258">
                <a:tc rowSpan="2">
                  <a:txBody>
                    <a:bodyPr/>
                    <a:lstStyle/>
                    <a:p>
                      <a:pPr algn="ctr"/>
                      <a:r>
                        <a:rPr lang="ru-RU" dirty="0" smtClean="0"/>
                        <a:t>№</a:t>
                      </a:r>
                      <a:endParaRPr lang="ru-RU" dirty="0"/>
                    </a:p>
                  </a:txBody>
                  <a:tcPr vert="vert270" anchor="ctr"/>
                </a:tc>
                <a:tc rowSpan="2">
                  <a:txBody>
                    <a:bodyPr/>
                    <a:lstStyle/>
                    <a:p>
                      <a:pPr algn="ctr"/>
                      <a:r>
                        <a:rPr lang="ru-RU" dirty="0" smtClean="0"/>
                        <a:t>Тип, модель</a:t>
                      </a:r>
                      <a:endParaRPr lang="ru-RU" dirty="0"/>
                    </a:p>
                  </a:txBody>
                  <a:tcPr vert="vert270" anchor="ctr"/>
                </a:tc>
                <a:tc rowSpan="2">
                  <a:txBody>
                    <a:bodyPr/>
                    <a:lstStyle/>
                    <a:p>
                      <a:pPr algn="ctr"/>
                      <a:r>
                        <a:rPr lang="ru-RU" dirty="0" smtClean="0"/>
                        <a:t>Производитель</a:t>
                      </a:r>
                      <a:endParaRPr lang="ru-RU" dirty="0"/>
                    </a:p>
                  </a:txBody>
                  <a:tcPr vert="vert270" anchor="ctr"/>
                </a:tc>
                <a:tc gridSpan="8">
                  <a:txBody>
                    <a:bodyPr/>
                    <a:lstStyle/>
                    <a:p>
                      <a:pPr algn="ctr"/>
                      <a:r>
                        <a:rPr lang="ru-RU" dirty="0" smtClean="0"/>
                        <a:t>Измерительные параметры</a:t>
                      </a:r>
                      <a:endParaRPr lang="ru-RU" dirty="0"/>
                    </a:p>
                  </a:txBody>
                  <a:tcPr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r>
                        <a:rPr lang="ru-RU" dirty="0" smtClean="0"/>
                        <a:t>Масса, кг</a:t>
                      </a:r>
                      <a:endParaRPr lang="ru-RU" dirty="0"/>
                    </a:p>
                  </a:txBody>
                  <a:tcPr vert="vert270" anchor="ctr"/>
                </a:tc>
                <a:tc rowSpan="2">
                  <a:txBody>
                    <a:bodyPr/>
                    <a:lstStyle/>
                    <a:p>
                      <a:pPr algn="ctr"/>
                      <a:r>
                        <a:rPr lang="ru-RU" dirty="0" smtClean="0"/>
                        <a:t>Цена,  грн.</a:t>
                      </a:r>
                      <a:endParaRPr lang="ru-RU" dirty="0"/>
                    </a:p>
                  </a:txBody>
                  <a:tcPr vert="vert270" anchor="ctr"/>
                </a:tc>
              </a:tr>
              <a:tr h="1609538">
                <a:tc vMerge="1">
                  <a:txBody>
                    <a:bodyPr/>
                    <a:lstStyle/>
                    <a:p>
                      <a:endParaRPr lang="ru-RU" dirty="0"/>
                    </a:p>
                  </a:txBody>
                  <a:tcPr/>
                </a:tc>
                <a:tc vMerge="1">
                  <a:txBody>
                    <a:bodyPr/>
                    <a:lstStyle/>
                    <a:p>
                      <a:endParaRPr lang="ru-RU" dirty="0"/>
                    </a:p>
                  </a:txBody>
                  <a:tcPr/>
                </a:tc>
                <a:tc vMerge="1">
                  <a:txBody>
                    <a:bodyPr/>
                    <a:lstStyle/>
                    <a:p>
                      <a:endParaRPr lang="ru-RU"/>
                    </a:p>
                  </a:txBody>
                  <a:tcPr/>
                </a:tc>
                <a:tc>
                  <a:txBody>
                    <a:bodyPr/>
                    <a:lstStyle/>
                    <a:p>
                      <a:pPr algn="ctr"/>
                      <a:r>
                        <a:rPr lang="en-US" dirty="0" smtClean="0"/>
                        <a:t>O</a:t>
                      </a:r>
                      <a:r>
                        <a:rPr lang="en-US" baseline="-25000" dirty="0" smtClean="0"/>
                        <a:t>2</a:t>
                      </a:r>
                      <a:endParaRPr lang="ru-RU" dirty="0"/>
                    </a:p>
                  </a:txBody>
                  <a:tcPr vert="vert270" anchor="ctr"/>
                </a:tc>
                <a:tc>
                  <a:txBody>
                    <a:bodyPr/>
                    <a:lstStyle/>
                    <a:p>
                      <a:pPr algn="ctr"/>
                      <a:r>
                        <a:rPr lang="en-US" dirty="0" smtClean="0"/>
                        <a:t>CO</a:t>
                      </a:r>
                      <a:endParaRPr lang="ru-RU" dirty="0"/>
                    </a:p>
                  </a:txBody>
                  <a:tcPr vert="vert270" anchor="ctr"/>
                </a:tc>
                <a:tc>
                  <a:txBody>
                    <a:bodyPr/>
                    <a:lstStyle/>
                    <a:p>
                      <a:pPr algn="ctr"/>
                      <a:r>
                        <a:rPr lang="en-US" dirty="0" smtClean="0"/>
                        <a:t>CO</a:t>
                      </a:r>
                      <a:r>
                        <a:rPr lang="en-US" baseline="-25000" dirty="0" smtClean="0"/>
                        <a:t>2</a:t>
                      </a:r>
                      <a:endParaRPr lang="ru-RU" dirty="0"/>
                    </a:p>
                  </a:txBody>
                  <a:tcPr vert="vert270" anchor="ctr"/>
                </a:tc>
                <a:tc>
                  <a:txBody>
                    <a:bodyPr/>
                    <a:lstStyle/>
                    <a:p>
                      <a:pPr algn="ctr"/>
                      <a:r>
                        <a:rPr lang="en-US" dirty="0" smtClean="0"/>
                        <a:t>NO</a:t>
                      </a:r>
                      <a:endParaRPr lang="ru-RU" dirty="0"/>
                    </a:p>
                  </a:txBody>
                  <a:tcPr vert="vert270" anchor="ctr"/>
                </a:tc>
                <a:tc>
                  <a:txBody>
                    <a:bodyPr/>
                    <a:lstStyle/>
                    <a:p>
                      <a:pPr algn="ctr"/>
                      <a:r>
                        <a:rPr lang="en-US" dirty="0" err="1" smtClean="0"/>
                        <a:t>No</a:t>
                      </a:r>
                      <a:r>
                        <a:rPr lang="en-US" baseline="-25000" dirty="0" err="1" smtClean="0"/>
                        <a:t>x</a:t>
                      </a:r>
                      <a:endParaRPr lang="ru-RU" dirty="0"/>
                    </a:p>
                  </a:txBody>
                  <a:tcPr vert="vert270" anchor="ctr"/>
                </a:tc>
                <a:tc>
                  <a:txBody>
                    <a:bodyPr/>
                    <a:lstStyle/>
                    <a:p>
                      <a:pPr algn="ctr"/>
                      <a:r>
                        <a:rPr lang="en-US" dirty="0" smtClean="0"/>
                        <a:t>CH</a:t>
                      </a:r>
                      <a:r>
                        <a:rPr lang="en-US" baseline="-25000" dirty="0" smtClean="0"/>
                        <a:t>4</a:t>
                      </a:r>
                      <a:endParaRPr lang="ru-RU" dirty="0"/>
                    </a:p>
                  </a:txBody>
                  <a:tcPr vert="vert270" anchor="ctr"/>
                </a:tc>
                <a:tc>
                  <a:txBody>
                    <a:bodyPr/>
                    <a:lstStyle/>
                    <a:p>
                      <a:pPr algn="ctr"/>
                      <a:r>
                        <a:rPr lang="en-US" dirty="0" smtClean="0"/>
                        <a:t>SO</a:t>
                      </a:r>
                      <a:r>
                        <a:rPr lang="en-US" baseline="-25000" dirty="0" smtClean="0"/>
                        <a:t>2</a:t>
                      </a:r>
                      <a:endParaRPr lang="ru-RU" dirty="0"/>
                    </a:p>
                  </a:txBody>
                  <a:tcPr vert="vert270" anchor="ctr"/>
                </a:tc>
                <a:tc>
                  <a:txBody>
                    <a:bodyPr/>
                    <a:lstStyle/>
                    <a:p>
                      <a:pPr algn="ctr"/>
                      <a:r>
                        <a:rPr lang="ru-RU" dirty="0" smtClean="0"/>
                        <a:t>Температура,</a:t>
                      </a:r>
                      <a:r>
                        <a:rPr lang="ru-RU" baseline="0" dirty="0" smtClean="0"/>
                        <a:t> С</a:t>
                      </a:r>
                      <a:endParaRPr lang="ru-RU" dirty="0"/>
                    </a:p>
                  </a:txBody>
                  <a:tcPr vert="vert270" anchor="ctr"/>
                </a:tc>
                <a:tc vMerge="1">
                  <a:txBody>
                    <a:bodyPr/>
                    <a:lstStyle/>
                    <a:p>
                      <a:endParaRPr lang="ru-RU"/>
                    </a:p>
                  </a:txBody>
                  <a:tcPr/>
                </a:tc>
                <a:tc vMerge="1">
                  <a:txBody>
                    <a:bodyPr/>
                    <a:lstStyle/>
                    <a:p>
                      <a:endParaRPr lang="ru-RU"/>
                    </a:p>
                  </a:txBody>
                  <a:tcPr/>
                </a:tc>
              </a:tr>
              <a:tr h="370840">
                <a:tc>
                  <a:txBody>
                    <a:bodyPr/>
                    <a:lstStyle/>
                    <a:p>
                      <a:pPr algn="ctr"/>
                      <a:r>
                        <a:rPr lang="ru-RU" dirty="0" smtClean="0"/>
                        <a:t>1</a:t>
                      </a:r>
                      <a:endParaRPr lang="ru-RU" dirty="0"/>
                    </a:p>
                  </a:txBody>
                  <a:tcPr anchor="ctr"/>
                </a:tc>
                <a:tc>
                  <a:txBody>
                    <a:bodyPr/>
                    <a:lstStyle/>
                    <a:p>
                      <a:pPr algn="ctr"/>
                      <a:r>
                        <a:rPr lang="ru-RU" dirty="0" smtClean="0"/>
                        <a:t>151ЕХ02</a:t>
                      </a:r>
                      <a:endParaRPr lang="ru-RU" dirty="0"/>
                    </a:p>
                  </a:txBody>
                  <a:tcPr anchor="ctr"/>
                </a:tc>
                <a:tc rowSpan="4">
                  <a:txBody>
                    <a:bodyPr/>
                    <a:lstStyle/>
                    <a:p>
                      <a:pPr algn="ctr"/>
                      <a:r>
                        <a:rPr lang="ru-RU" dirty="0" smtClean="0"/>
                        <a:t>ЗАТ «</a:t>
                      </a:r>
                      <a:r>
                        <a:rPr lang="ru-RU" dirty="0" err="1" smtClean="0"/>
                        <a:t>Укр-аналит</a:t>
                      </a:r>
                      <a:r>
                        <a:rPr lang="ru-RU" b="0" dirty="0" smtClean="0"/>
                        <a:t>»</a:t>
                      </a:r>
                      <a:endParaRPr lang="ru-RU" b="0"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0-50</a:t>
                      </a:r>
                      <a:endParaRPr lang="ru-RU" dirty="0"/>
                    </a:p>
                  </a:txBody>
                  <a:tcPr anchor="ctr"/>
                </a:tc>
                <a:tc>
                  <a:txBody>
                    <a:bodyPr/>
                    <a:lstStyle/>
                    <a:p>
                      <a:pPr algn="ctr"/>
                      <a:r>
                        <a:rPr lang="ru-RU" dirty="0" smtClean="0"/>
                        <a:t>30</a:t>
                      </a:r>
                      <a:endParaRPr lang="ru-RU" dirty="0"/>
                    </a:p>
                  </a:txBody>
                  <a:tcPr anchor="ctr"/>
                </a:tc>
                <a:tc>
                  <a:txBody>
                    <a:bodyPr/>
                    <a:lstStyle/>
                    <a:p>
                      <a:pPr algn="ctr"/>
                      <a:r>
                        <a:rPr lang="ru-RU" dirty="0" smtClean="0"/>
                        <a:t>2240</a:t>
                      </a:r>
                      <a:endParaRPr lang="ru-RU" dirty="0"/>
                    </a:p>
                  </a:txBody>
                  <a:tcPr anchor="ctr"/>
                </a:tc>
              </a:tr>
              <a:tr h="370840">
                <a:tc>
                  <a:txBody>
                    <a:bodyPr/>
                    <a:lstStyle/>
                    <a:p>
                      <a:pPr algn="ctr"/>
                      <a:r>
                        <a:rPr lang="ru-RU" dirty="0" smtClean="0"/>
                        <a:t>2</a:t>
                      </a:r>
                      <a:endParaRPr lang="ru-RU" dirty="0"/>
                    </a:p>
                  </a:txBody>
                  <a:tcPr anchor="ctr"/>
                </a:tc>
                <a:tc>
                  <a:txBody>
                    <a:bodyPr/>
                    <a:lstStyle/>
                    <a:p>
                      <a:pPr algn="ctr"/>
                      <a:r>
                        <a:rPr lang="ru-RU" dirty="0" smtClean="0"/>
                        <a:t>325ФА01</a:t>
                      </a:r>
                      <a:endParaRPr lang="ru-RU" dirty="0"/>
                    </a:p>
                  </a:txBody>
                  <a:tcPr anchor="ctr"/>
                </a:tc>
                <a:tc vMerge="1">
                  <a:txBody>
                    <a:bodyPr/>
                    <a:lstStyle/>
                    <a:p>
                      <a:endParaRPr lang="ru-RU"/>
                    </a:p>
                  </a:txBody>
                  <a:tcP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5-40</a:t>
                      </a:r>
                      <a:endParaRPr lang="ru-RU" dirty="0"/>
                    </a:p>
                  </a:txBody>
                  <a:tcPr anchor="ctr"/>
                </a:tc>
                <a:tc>
                  <a:txBody>
                    <a:bodyPr/>
                    <a:lstStyle/>
                    <a:p>
                      <a:pPr algn="ctr"/>
                      <a:r>
                        <a:rPr lang="ru-RU" dirty="0" smtClean="0"/>
                        <a:t>9</a:t>
                      </a:r>
                      <a:endParaRPr lang="ru-RU" dirty="0"/>
                    </a:p>
                  </a:txBody>
                  <a:tcPr anchor="ctr"/>
                </a:tc>
                <a:tc>
                  <a:txBody>
                    <a:bodyPr/>
                    <a:lstStyle/>
                    <a:p>
                      <a:pPr algn="ctr"/>
                      <a:r>
                        <a:rPr lang="ru-RU" dirty="0" smtClean="0"/>
                        <a:t>42000</a:t>
                      </a:r>
                      <a:endParaRPr lang="ru-RU" dirty="0"/>
                    </a:p>
                  </a:txBody>
                  <a:tcPr anchor="ctr"/>
                </a:tc>
              </a:tr>
              <a:tr h="370840">
                <a:tc>
                  <a:txBody>
                    <a:bodyPr/>
                    <a:lstStyle/>
                    <a:p>
                      <a:pPr algn="ctr"/>
                      <a:r>
                        <a:rPr lang="ru-RU" dirty="0" smtClean="0"/>
                        <a:t>3</a:t>
                      </a:r>
                      <a:endParaRPr lang="ru-RU" dirty="0"/>
                    </a:p>
                  </a:txBody>
                  <a:tcPr anchor="ctr"/>
                </a:tc>
                <a:tc>
                  <a:txBody>
                    <a:bodyPr/>
                    <a:lstStyle/>
                    <a:p>
                      <a:pPr algn="ctr"/>
                      <a:r>
                        <a:rPr lang="ru-RU" dirty="0" smtClean="0"/>
                        <a:t>306АС01</a:t>
                      </a:r>
                      <a:endParaRPr lang="ru-RU" dirty="0"/>
                    </a:p>
                  </a:txBody>
                  <a:tcPr anchor="ctr"/>
                </a:tc>
                <a:tc vMerge="1">
                  <a:txBody>
                    <a:bodyPr/>
                    <a:lstStyle/>
                    <a:p>
                      <a:endParaRPr lang="ru-RU"/>
                    </a:p>
                  </a:txBody>
                  <a:tcP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5-40</a:t>
                      </a:r>
                      <a:endParaRPr lang="ru-RU" dirty="0"/>
                    </a:p>
                  </a:txBody>
                  <a:tcPr anchor="ctr"/>
                </a:tc>
                <a:tc>
                  <a:txBody>
                    <a:bodyPr/>
                    <a:lstStyle/>
                    <a:p>
                      <a:pPr algn="ctr"/>
                      <a:r>
                        <a:rPr lang="ru-RU" dirty="0" smtClean="0"/>
                        <a:t>9</a:t>
                      </a:r>
                      <a:endParaRPr lang="ru-RU" dirty="0"/>
                    </a:p>
                  </a:txBody>
                  <a:tcPr anchor="ctr"/>
                </a:tc>
                <a:tc>
                  <a:txBody>
                    <a:bodyPr/>
                    <a:lstStyle/>
                    <a:p>
                      <a:pPr algn="ctr"/>
                      <a:r>
                        <a:rPr lang="ru-RU" dirty="0" smtClean="0"/>
                        <a:t>9000</a:t>
                      </a:r>
                      <a:endParaRPr lang="ru-RU" dirty="0"/>
                    </a:p>
                  </a:txBody>
                  <a:tcPr anchor="ctr"/>
                </a:tc>
              </a:tr>
              <a:tr h="370840">
                <a:tc>
                  <a:txBody>
                    <a:bodyPr/>
                    <a:lstStyle/>
                    <a:p>
                      <a:pPr algn="ctr"/>
                      <a:r>
                        <a:rPr lang="ru-RU" dirty="0" smtClean="0"/>
                        <a:t>4</a:t>
                      </a:r>
                      <a:endParaRPr lang="ru-RU" dirty="0"/>
                    </a:p>
                  </a:txBody>
                  <a:tcPr anchor="ctr"/>
                </a:tc>
                <a:tc>
                  <a:txBody>
                    <a:bodyPr/>
                    <a:lstStyle/>
                    <a:p>
                      <a:pPr algn="ctr"/>
                      <a:r>
                        <a:rPr lang="ru-RU" dirty="0" smtClean="0"/>
                        <a:t>СПЕКТР4</a:t>
                      </a:r>
                      <a:endParaRPr lang="ru-RU" dirty="0"/>
                    </a:p>
                  </a:txBody>
                  <a:tcPr anchor="ctr"/>
                </a:tc>
                <a:tc vMerge="1">
                  <a:txBody>
                    <a:bodyPr/>
                    <a:lstStyle/>
                    <a:p>
                      <a:endParaRPr lang="ru-RU" dirty="0"/>
                    </a:p>
                  </a:txBody>
                  <a:tcP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5-40</a:t>
                      </a:r>
                      <a:endParaRPr lang="ru-RU" dirty="0"/>
                    </a:p>
                  </a:txBody>
                  <a:tcPr anchor="ctr"/>
                </a:tc>
                <a:tc>
                  <a:txBody>
                    <a:bodyPr/>
                    <a:lstStyle/>
                    <a:p>
                      <a:pPr algn="ctr"/>
                      <a:r>
                        <a:rPr lang="ru-RU" dirty="0" smtClean="0"/>
                        <a:t>29</a:t>
                      </a:r>
                      <a:endParaRPr lang="ru-RU" dirty="0"/>
                    </a:p>
                  </a:txBody>
                  <a:tcPr anchor="ctr"/>
                </a:tc>
                <a:tc>
                  <a:txBody>
                    <a:bodyPr/>
                    <a:lstStyle/>
                    <a:p>
                      <a:pPr algn="ctr"/>
                      <a:r>
                        <a:rPr lang="ru-RU" dirty="0" smtClean="0"/>
                        <a:t>8000</a:t>
                      </a:r>
                      <a:endParaRPr lang="ru-RU" dirty="0"/>
                    </a:p>
                  </a:txBody>
                  <a:tcPr anchor="ctr"/>
                </a:tc>
              </a:tr>
              <a:tr h="370840">
                <a:tc>
                  <a:txBody>
                    <a:bodyPr/>
                    <a:lstStyle/>
                    <a:p>
                      <a:pPr algn="ctr"/>
                      <a:r>
                        <a:rPr lang="ru-RU" dirty="0" smtClean="0"/>
                        <a:t>5</a:t>
                      </a:r>
                      <a:endParaRPr lang="ru-RU" dirty="0"/>
                    </a:p>
                  </a:txBody>
                  <a:tcPr anchor="ctr"/>
                </a:tc>
                <a:tc>
                  <a:txBody>
                    <a:bodyPr/>
                    <a:lstStyle/>
                    <a:p>
                      <a:pPr algn="ctr"/>
                      <a:r>
                        <a:rPr lang="ru-RU" dirty="0" smtClean="0"/>
                        <a:t>МАРС-5</a:t>
                      </a:r>
                      <a:endParaRPr lang="ru-RU" dirty="0"/>
                    </a:p>
                  </a:txBody>
                  <a:tcPr anchor="ctr"/>
                </a:tc>
                <a:tc>
                  <a:txBody>
                    <a:bodyPr/>
                    <a:lstStyle/>
                    <a:p>
                      <a:pPr algn="ctr"/>
                      <a:r>
                        <a:rPr lang="ru-RU" dirty="0" smtClean="0"/>
                        <a:t>Россия</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a:t>
                      </a:r>
                      <a:endParaRPr lang="ru-RU" dirty="0"/>
                    </a:p>
                  </a:txBody>
                  <a:tcPr anchor="ctr"/>
                </a:tc>
                <a:tc>
                  <a:txBody>
                    <a:bodyPr/>
                    <a:lstStyle/>
                    <a:p>
                      <a:pPr algn="ctr"/>
                      <a:r>
                        <a:rPr lang="ru-RU" dirty="0" smtClean="0"/>
                        <a:t>0-60</a:t>
                      </a:r>
                      <a:endParaRPr lang="ru-RU" dirty="0"/>
                    </a:p>
                  </a:txBody>
                  <a:tcPr anchor="ctr"/>
                </a:tc>
                <a:tc>
                  <a:txBody>
                    <a:bodyPr/>
                    <a:lstStyle/>
                    <a:p>
                      <a:pPr algn="ctr"/>
                      <a:r>
                        <a:rPr lang="ru-RU" dirty="0" smtClean="0"/>
                        <a:t>20</a:t>
                      </a:r>
                      <a:endParaRPr lang="ru-RU" dirty="0"/>
                    </a:p>
                  </a:txBody>
                  <a:tcPr anchor="ctr"/>
                </a:tc>
                <a:tc>
                  <a:txBody>
                    <a:bodyPr/>
                    <a:lstStyle/>
                    <a:p>
                      <a:pPr algn="ctr"/>
                      <a:r>
                        <a:rPr lang="ru-RU" dirty="0" smtClean="0"/>
                        <a:t>62000</a:t>
                      </a:r>
                      <a:endParaRPr lang="ru-RU" dirty="0"/>
                    </a:p>
                  </a:txBody>
                  <a:tcPr anchor="ctr"/>
                </a:tc>
              </a:tr>
            </a:tbl>
          </a:graphicData>
        </a:graphic>
      </p:graphicFrame>
      <p:sp>
        <p:nvSpPr>
          <p:cNvPr id="38914" name="Прямоугольник 5"/>
          <p:cNvSpPr>
            <a:spLocks noChangeArrowheads="1"/>
          </p:cNvSpPr>
          <p:nvPr/>
        </p:nvSpPr>
        <p:spPr bwMode="auto">
          <a:xfrm>
            <a:off x="971550" y="184150"/>
            <a:ext cx="7377113" cy="369888"/>
          </a:xfrm>
          <a:prstGeom prst="rect">
            <a:avLst/>
          </a:prstGeom>
          <a:noFill/>
          <a:ln w="9525">
            <a:noFill/>
            <a:miter lim="800000"/>
            <a:headEnd/>
            <a:tailEnd/>
          </a:ln>
        </p:spPr>
        <p:txBody>
          <a:bodyPr wrap="none">
            <a:spAutoFit/>
          </a:bodyPr>
          <a:lstStyle/>
          <a:p>
            <a:r>
              <a:rPr lang="ru-RU" b="1"/>
              <a:t>Технические характеристики стационарных газоанализаторов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457200" y="188913"/>
            <a:ext cx="8229600" cy="1143000"/>
          </a:xfrm>
        </p:spPr>
        <p:txBody>
          <a:bodyPr/>
          <a:lstStyle/>
          <a:p>
            <a:pPr eaLnBrk="1" hangingPunct="1"/>
            <a:r>
              <a:rPr lang="ru-RU" b="1" smtClean="0"/>
              <a:t>Масс-спектрометрия</a:t>
            </a:r>
            <a:endParaRPr lang="ru-RU" smtClean="0"/>
          </a:p>
        </p:txBody>
      </p:sp>
      <p:sp>
        <p:nvSpPr>
          <p:cNvPr id="39938" name="Прямоугольник 3"/>
          <p:cNvSpPr>
            <a:spLocks noChangeArrowheads="1"/>
          </p:cNvSpPr>
          <p:nvPr/>
        </p:nvSpPr>
        <p:spPr bwMode="auto">
          <a:xfrm>
            <a:off x="96838" y="1125538"/>
            <a:ext cx="8928100" cy="2030412"/>
          </a:xfrm>
          <a:prstGeom prst="rect">
            <a:avLst/>
          </a:prstGeom>
          <a:noFill/>
          <a:ln w="9525">
            <a:noFill/>
            <a:miter lim="800000"/>
            <a:headEnd/>
            <a:tailEnd/>
          </a:ln>
        </p:spPr>
        <p:txBody>
          <a:bodyPr>
            <a:spAutoFit/>
          </a:bodyPr>
          <a:lstStyle/>
          <a:p>
            <a:pPr algn="just"/>
            <a:r>
              <a:rPr lang="ru-RU" b="1">
                <a:latin typeface="Calibri" pitchFamily="34" charset="0"/>
              </a:rPr>
              <a:t>	Масс-спектрометрия</a:t>
            </a:r>
            <a:r>
              <a:rPr lang="ru-RU">
                <a:latin typeface="Calibri" pitchFamily="34" charset="0"/>
              </a:rPr>
              <a:t> ( масс-спектрография, масс-спектральный анализ, масс-спектрометрический анализ) — метод </a:t>
            </a:r>
            <a:r>
              <a:rPr lang="ru-RU">
                <a:latin typeface="Calibri" pitchFamily="34" charset="0"/>
                <a:hlinkClick r:id="rId2" tooltip="Научное исследование"/>
              </a:rPr>
              <a:t>исследования</a:t>
            </a:r>
            <a:r>
              <a:rPr lang="ru-RU">
                <a:latin typeface="Calibri" pitchFamily="34" charset="0"/>
              </a:rPr>
              <a:t> </a:t>
            </a:r>
            <a:r>
              <a:rPr lang="ru-RU">
                <a:latin typeface="Calibri" pitchFamily="34" charset="0"/>
                <a:hlinkClick r:id="rId3" tooltip="Вещество"/>
              </a:rPr>
              <a:t>вещества</a:t>
            </a:r>
            <a:r>
              <a:rPr lang="ru-RU">
                <a:latin typeface="Calibri" pitchFamily="34" charset="0"/>
              </a:rPr>
              <a:t>, основанный на определении отношения </a:t>
            </a:r>
            <a:r>
              <a:rPr lang="ru-RU">
                <a:latin typeface="Calibri" pitchFamily="34" charset="0"/>
                <a:hlinkClick r:id="rId4" tooltip="Масса"/>
              </a:rPr>
              <a:t>массы</a:t>
            </a:r>
            <a:r>
              <a:rPr lang="ru-RU">
                <a:latin typeface="Calibri" pitchFamily="34" charset="0"/>
              </a:rPr>
              <a:t> к </a:t>
            </a:r>
            <a:r>
              <a:rPr lang="ru-RU">
                <a:latin typeface="Calibri" pitchFamily="34" charset="0"/>
                <a:hlinkClick r:id="rId5" tooltip="Электрический заряд"/>
              </a:rPr>
              <a:t>заряду</a:t>
            </a:r>
            <a:r>
              <a:rPr lang="ru-RU">
                <a:latin typeface="Calibri" pitchFamily="34" charset="0"/>
              </a:rPr>
              <a:t> ионов, образующихся при </a:t>
            </a:r>
            <a:r>
              <a:rPr lang="ru-RU">
                <a:latin typeface="Calibri" pitchFamily="34" charset="0"/>
                <a:hlinkClick r:id="rId6" tooltip="Ионизация"/>
              </a:rPr>
              <a:t>ионизации</a:t>
            </a:r>
            <a:r>
              <a:rPr lang="ru-RU">
                <a:latin typeface="Calibri" pitchFamily="34" charset="0"/>
              </a:rPr>
              <a:t> представляющих интерес компонентов пробы. Один из мощнейших способов качественной идентификации веществ, допускающий также и количественное определение. Можно сказать, что масс-спектрометрия — это «взвешивание» молекул, находящихся в пробе.</a:t>
            </a:r>
          </a:p>
        </p:txBody>
      </p:sp>
      <p:sp>
        <p:nvSpPr>
          <p:cNvPr id="39939" name="Прямоугольник 4"/>
          <p:cNvSpPr>
            <a:spLocks noChangeArrowheads="1"/>
          </p:cNvSpPr>
          <p:nvPr/>
        </p:nvSpPr>
        <p:spPr bwMode="auto">
          <a:xfrm>
            <a:off x="4432300" y="5445125"/>
            <a:ext cx="4572000" cy="1200150"/>
          </a:xfrm>
          <a:prstGeom prst="rect">
            <a:avLst/>
          </a:prstGeom>
          <a:noFill/>
          <a:ln w="9525">
            <a:noFill/>
            <a:miter lim="800000"/>
            <a:headEnd/>
            <a:tailEnd/>
          </a:ln>
        </p:spPr>
        <p:txBody>
          <a:bodyPr>
            <a:spAutoFit/>
          </a:bodyPr>
          <a:lstStyle/>
          <a:p>
            <a:pPr algn="just"/>
            <a:r>
              <a:rPr lang="ru-RU">
                <a:latin typeface="Calibri" pitchFamily="34" charset="0"/>
              </a:rPr>
              <a:t>	Масс-спектр — это зависимость интенсивности ионного тока (количества вещества) от отношения массы к заряду (природы вещества). </a:t>
            </a:r>
          </a:p>
        </p:txBody>
      </p:sp>
      <p:pic>
        <p:nvPicPr>
          <p:cNvPr id="39940" name="Рисунок 5"/>
          <p:cNvPicPr>
            <a:picLocks noChangeAspect="1"/>
          </p:cNvPicPr>
          <p:nvPr/>
        </p:nvPicPr>
        <p:blipFill>
          <a:blip r:embed="rId7"/>
          <a:srcRect/>
          <a:stretch>
            <a:fillRect/>
          </a:stretch>
        </p:blipFill>
        <p:spPr bwMode="auto">
          <a:xfrm>
            <a:off x="4716463" y="3221038"/>
            <a:ext cx="3959225" cy="2263775"/>
          </a:xfrm>
          <a:prstGeom prst="rect">
            <a:avLst/>
          </a:prstGeom>
          <a:noFill/>
          <a:ln w="9525">
            <a:noFill/>
            <a:miter lim="800000"/>
            <a:headEnd/>
            <a:tailEnd/>
          </a:ln>
        </p:spPr>
      </p:pic>
      <p:pic>
        <p:nvPicPr>
          <p:cNvPr id="39941" name="Рисунок 6"/>
          <p:cNvPicPr>
            <a:picLocks noChangeAspect="1"/>
          </p:cNvPicPr>
          <p:nvPr/>
        </p:nvPicPr>
        <p:blipFill>
          <a:blip r:embed="rId8"/>
          <a:srcRect/>
          <a:stretch>
            <a:fillRect/>
          </a:stretch>
        </p:blipFill>
        <p:spPr bwMode="auto">
          <a:xfrm>
            <a:off x="34925" y="3155950"/>
            <a:ext cx="35941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3"/>
          <p:cNvPicPr>
            <a:picLocks noChangeAspect="1"/>
          </p:cNvPicPr>
          <p:nvPr/>
        </p:nvPicPr>
        <p:blipFill>
          <a:blip r:embed="rId2"/>
          <a:srcRect/>
          <a:stretch>
            <a:fillRect/>
          </a:stretch>
        </p:blipFill>
        <p:spPr bwMode="auto">
          <a:xfrm>
            <a:off x="9525" y="7938"/>
            <a:ext cx="9140825" cy="6858000"/>
          </a:xfrm>
          <a:prstGeom prst="rect">
            <a:avLst/>
          </a:prstGeom>
          <a:noFill/>
          <a:ln w="9525">
            <a:noFill/>
            <a:miter lim="800000"/>
            <a:headEnd/>
            <a:tailEnd/>
          </a:ln>
        </p:spPr>
      </p:pic>
      <p:sp>
        <p:nvSpPr>
          <p:cNvPr id="40962" name="Заголовок 1"/>
          <p:cNvSpPr>
            <a:spLocks noGrp="1"/>
          </p:cNvSpPr>
          <p:nvPr>
            <p:ph type="title"/>
          </p:nvPr>
        </p:nvSpPr>
        <p:spPr>
          <a:xfrm>
            <a:off x="458788" y="115888"/>
            <a:ext cx="8229600" cy="936625"/>
          </a:xfrm>
        </p:spPr>
        <p:txBody>
          <a:bodyPr/>
          <a:lstStyle/>
          <a:p>
            <a:pPr eaLnBrk="1" hangingPunct="1"/>
            <a:r>
              <a:rPr lang="ru-RU" b="1" smtClean="0">
                <a:solidFill>
                  <a:srgbClr val="FF0000"/>
                </a:solidFill>
              </a:rPr>
              <a:t>МОНИТОРИНГ АТМОСФЕРЫ</a:t>
            </a:r>
            <a:endParaRPr lang="ru-RU" smtClean="0">
              <a:solidFill>
                <a:srgbClr val="FF0000"/>
              </a:solidFill>
            </a:endParaRPr>
          </a:p>
        </p:txBody>
      </p:sp>
      <p:pic>
        <p:nvPicPr>
          <p:cNvPr id="40963" name="Рисунок 5"/>
          <p:cNvPicPr>
            <a:picLocks noChangeAspect="1"/>
          </p:cNvPicPr>
          <p:nvPr/>
        </p:nvPicPr>
        <p:blipFill>
          <a:blip r:embed="rId3"/>
          <a:srcRect/>
          <a:stretch>
            <a:fillRect/>
          </a:stretch>
        </p:blipFill>
        <p:spPr bwMode="auto">
          <a:xfrm>
            <a:off x="4211638" y="2133600"/>
            <a:ext cx="3116262" cy="3240088"/>
          </a:xfrm>
          <a:prstGeom prst="rect">
            <a:avLst/>
          </a:prstGeom>
          <a:noFill/>
          <a:ln w="9525">
            <a:solidFill>
              <a:srgbClr val="C00000"/>
            </a:solidFill>
            <a:miter lim="800000"/>
            <a:headEnd/>
            <a:tailEnd/>
          </a:ln>
        </p:spPr>
      </p:pic>
      <p:sp>
        <p:nvSpPr>
          <p:cNvPr id="7" name="Прямоугольник 6"/>
          <p:cNvSpPr/>
          <p:nvPr/>
        </p:nvSpPr>
        <p:spPr>
          <a:xfrm>
            <a:off x="395288" y="5394325"/>
            <a:ext cx="7664450" cy="1200150"/>
          </a:xfrm>
          <a:prstGeom prst="rect">
            <a:avLst/>
          </a:prstGeom>
        </p:spPr>
        <p:txBody>
          <a:bodyPr>
            <a:spAutoFit/>
          </a:bodyPr>
          <a:lstStyle/>
          <a:p>
            <a:pPr algn="just" fontAlgn="auto">
              <a:spcBef>
                <a:spcPts val="0"/>
              </a:spcBef>
              <a:spcAft>
                <a:spcPts val="0"/>
              </a:spcAft>
              <a:defRPr/>
            </a:pPr>
            <a:r>
              <a:rPr lang="ru-RU" b="1" i="1" dirty="0">
                <a:solidFill>
                  <a:schemeClr val="accent6">
                    <a:lumMod val="50000"/>
                  </a:schemeClr>
                </a:solidFill>
                <a:latin typeface="+mn-lt"/>
                <a:cs typeface="+mn-cs"/>
              </a:rPr>
              <a:t>	Загрязнение атмосферного воздуха – внесение в атмосферу или образование в ней новых, нехарактерных для нее физических, химических, и биологических веществ, а также превышения концентраций основных ее компонентов.</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36"/>
          <p:cNvPicPr>
            <a:picLocks noChangeAspect="1"/>
          </p:cNvPicPr>
          <p:nvPr/>
        </p:nvPicPr>
        <p:blipFill>
          <a:blip r:embed="rId2"/>
          <a:srcRect/>
          <a:stretch>
            <a:fillRect/>
          </a:stretch>
        </p:blipFill>
        <p:spPr bwMode="auto">
          <a:xfrm>
            <a:off x="0" y="20638"/>
            <a:ext cx="9126538" cy="6837362"/>
          </a:xfrm>
          <a:prstGeom prst="rect">
            <a:avLst/>
          </a:prstGeom>
          <a:noFill/>
          <a:ln w="9525">
            <a:noFill/>
            <a:miter lim="800000"/>
            <a:headEnd/>
            <a:tailEnd/>
          </a:ln>
        </p:spPr>
      </p:pic>
      <p:sp>
        <p:nvSpPr>
          <p:cNvPr id="41986" name="Rectangle 31"/>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pSp>
        <p:nvGrpSpPr>
          <p:cNvPr id="41987" name="Group 1"/>
          <p:cNvGrpSpPr>
            <a:grpSpLocks noChangeAspect="1"/>
          </p:cNvGrpSpPr>
          <p:nvPr/>
        </p:nvGrpSpPr>
        <p:grpSpPr bwMode="auto">
          <a:xfrm>
            <a:off x="530225" y="1460500"/>
            <a:ext cx="8245475" cy="4978400"/>
            <a:chOff x="2296" y="2676"/>
            <a:chExt cx="7201" cy="4320"/>
          </a:xfrm>
        </p:grpSpPr>
        <p:sp>
          <p:nvSpPr>
            <p:cNvPr id="6" name="AutoShape 30"/>
            <p:cNvSpPr>
              <a:spLocks noChangeAspect="1" noChangeArrowheads="1" noTextEdit="1"/>
            </p:cNvSpPr>
            <p:nvPr/>
          </p:nvSpPr>
          <p:spPr bwMode="auto">
            <a:xfrm>
              <a:off x="2296" y="2676"/>
              <a:ext cx="7201" cy="4320"/>
            </a:xfrm>
            <a:prstGeom prst="rect">
              <a:avLst/>
            </a:prstGeom>
            <a:noFill/>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41992" name="Rectangle 29"/>
            <p:cNvSpPr>
              <a:spLocks noChangeArrowheads="1"/>
            </p:cNvSpPr>
            <p:nvPr/>
          </p:nvSpPr>
          <p:spPr bwMode="auto">
            <a:xfrm>
              <a:off x="4877" y="2676"/>
              <a:ext cx="1902" cy="405"/>
            </a:xfrm>
            <a:prstGeom prst="rect">
              <a:avLst/>
            </a:prstGeom>
            <a:solidFill>
              <a:srgbClr val="FFFFFF">
                <a:alpha val="50195"/>
              </a:srgbClr>
            </a:solidFill>
            <a:ln w="9525">
              <a:solidFill>
                <a:srgbClr val="000000"/>
              </a:solidFill>
              <a:miter lim="800000"/>
              <a:headEnd/>
              <a:tailEnd/>
            </a:ln>
          </p:spPr>
          <p:txBody>
            <a:bodyPr/>
            <a:lstStyle/>
            <a:p>
              <a:pPr algn="ctr"/>
              <a:r>
                <a:rPr lang="ru-RU" sz="1400" b="1">
                  <a:solidFill>
                    <a:srgbClr val="984807"/>
                  </a:solidFill>
                  <a:cs typeface="Times New Roman" pitchFamily="18" charset="0"/>
                </a:rPr>
                <a:t>Загрязнение воздуха</a:t>
              </a:r>
              <a:endParaRPr lang="ru-RU" sz="1400" b="1">
                <a:solidFill>
                  <a:srgbClr val="984807"/>
                </a:solidFill>
              </a:endParaRPr>
            </a:p>
          </p:txBody>
        </p:sp>
        <p:sp>
          <p:nvSpPr>
            <p:cNvPr id="41993" name="Rectangle 28"/>
            <p:cNvSpPr>
              <a:spLocks noChangeArrowheads="1"/>
            </p:cNvSpPr>
            <p:nvPr/>
          </p:nvSpPr>
          <p:spPr bwMode="auto">
            <a:xfrm>
              <a:off x="2296" y="3486"/>
              <a:ext cx="3533" cy="405"/>
            </a:xfrm>
            <a:prstGeom prst="rect">
              <a:avLst/>
            </a:prstGeom>
            <a:solidFill>
              <a:srgbClr val="FFFFFF">
                <a:alpha val="50195"/>
              </a:srgbClr>
            </a:solidFill>
            <a:ln w="9525">
              <a:solidFill>
                <a:srgbClr val="000000"/>
              </a:solidFill>
              <a:miter lim="800000"/>
              <a:headEnd/>
              <a:tailEnd/>
            </a:ln>
          </p:spPr>
          <p:txBody>
            <a:bodyPr/>
            <a:lstStyle/>
            <a:p>
              <a:pPr algn="ctr"/>
              <a:r>
                <a:rPr lang="ru-RU" sz="1400" b="1">
                  <a:solidFill>
                    <a:srgbClr val="984807"/>
                  </a:solidFill>
                  <a:cs typeface="Times New Roman" pitchFamily="18" charset="0"/>
                </a:rPr>
                <a:t>Естественное</a:t>
              </a:r>
              <a:endParaRPr lang="ru-RU" sz="1400" b="1">
                <a:solidFill>
                  <a:srgbClr val="984807"/>
                </a:solidFill>
              </a:endParaRPr>
            </a:p>
          </p:txBody>
        </p:sp>
        <p:sp>
          <p:nvSpPr>
            <p:cNvPr id="41994" name="Rectangle 27"/>
            <p:cNvSpPr>
              <a:spLocks noChangeArrowheads="1"/>
            </p:cNvSpPr>
            <p:nvPr/>
          </p:nvSpPr>
          <p:spPr bwMode="auto">
            <a:xfrm>
              <a:off x="6100" y="3486"/>
              <a:ext cx="3395" cy="405"/>
            </a:xfrm>
            <a:prstGeom prst="rect">
              <a:avLst/>
            </a:prstGeom>
            <a:solidFill>
              <a:srgbClr val="FFFFFF">
                <a:alpha val="50195"/>
              </a:srgbClr>
            </a:solidFill>
            <a:ln w="9525">
              <a:solidFill>
                <a:srgbClr val="000000"/>
              </a:solidFill>
              <a:miter lim="800000"/>
              <a:headEnd/>
              <a:tailEnd/>
            </a:ln>
          </p:spPr>
          <p:txBody>
            <a:bodyPr/>
            <a:lstStyle/>
            <a:p>
              <a:pPr algn="ctr"/>
              <a:r>
                <a:rPr lang="ru-RU" sz="1400" b="1">
                  <a:solidFill>
                    <a:srgbClr val="984807"/>
                  </a:solidFill>
                  <a:cs typeface="Times New Roman" pitchFamily="18" charset="0"/>
                </a:rPr>
                <a:t>Искусственное</a:t>
              </a:r>
              <a:endParaRPr lang="ru-RU" sz="1400" b="1">
                <a:solidFill>
                  <a:srgbClr val="984807"/>
                </a:solidFill>
              </a:endParaRPr>
            </a:p>
          </p:txBody>
        </p:sp>
        <p:sp>
          <p:nvSpPr>
            <p:cNvPr id="41995" name="Rectangle 26"/>
            <p:cNvSpPr>
              <a:spLocks noChangeArrowheads="1"/>
            </p:cNvSpPr>
            <p:nvPr/>
          </p:nvSpPr>
          <p:spPr bwMode="auto">
            <a:xfrm>
              <a:off x="5285" y="4161"/>
              <a:ext cx="1901"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радиоактивное</a:t>
              </a:r>
              <a:endParaRPr lang="ru-RU" sz="1400" b="1">
                <a:solidFill>
                  <a:srgbClr val="984807"/>
                </a:solidFill>
              </a:endParaRPr>
            </a:p>
          </p:txBody>
        </p:sp>
        <p:sp>
          <p:nvSpPr>
            <p:cNvPr id="41996" name="Rectangle 25"/>
            <p:cNvSpPr>
              <a:spLocks noChangeArrowheads="1"/>
            </p:cNvSpPr>
            <p:nvPr/>
          </p:nvSpPr>
          <p:spPr bwMode="auto">
            <a:xfrm>
              <a:off x="7322" y="4161"/>
              <a:ext cx="2174"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стабильное</a:t>
              </a:r>
              <a:endParaRPr lang="ru-RU" sz="1400" b="1">
                <a:solidFill>
                  <a:srgbClr val="984807"/>
                </a:solidFill>
              </a:endParaRPr>
            </a:p>
          </p:txBody>
        </p:sp>
        <p:sp>
          <p:nvSpPr>
            <p:cNvPr id="41997" name="Rectangle 24"/>
            <p:cNvSpPr>
              <a:spLocks noChangeArrowheads="1"/>
            </p:cNvSpPr>
            <p:nvPr/>
          </p:nvSpPr>
          <p:spPr bwMode="auto">
            <a:xfrm>
              <a:off x="7322" y="4836"/>
              <a:ext cx="2175" cy="2160"/>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 коммунально-бытовое</a:t>
              </a:r>
              <a:endParaRPr lang="ru-RU" sz="1400" b="1">
                <a:solidFill>
                  <a:srgbClr val="984807"/>
                </a:solidFill>
              </a:endParaRPr>
            </a:p>
            <a:p>
              <a:pPr eaLnBrk="0" hangingPunct="0"/>
              <a:r>
                <a:rPr lang="ru-RU" sz="1400" b="1">
                  <a:solidFill>
                    <a:srgbClr val="984807"/>
                  </a:solidFill>
                  <a:cs typeface="Times New Roman" pitchFamily="18" charset="0"/>
                </a:rPr>
                <a:t>- транспортное</a:t>
              </a:r>
              <a:endParaRPr lang="ru-RU" sz="1400" b="1">
                <a:solidFill>
                  <a:srgbClr val="984807"/>
                </a:solidFill>
              </a:endParaRPr>
            </a:p>
            <a:p>
              <a:pPr eaLnBrk="0" hangingPunct="0"/>
              <a:r>
                <a:rPr lang="ru-RU" sz="1400" b="1">
                  <a:solidFill>
                    <a:srgbClr val="984807"/>
                  </a:solidFill>
                  <a:cs typeface="Times New Roman" pitchFamily="18" charset="0"/>
                </a:rPr>
                <a:t>- промышленное </a:t>
              </a:r>
              <a:endParaRPr lang="ru-RU" sz="1400" b="1">
                <a:solidFill>
                  <a:srgbClr val="984807"/>
                </a:solidFill>
              </a:endParaRPr>
            </a:p>
            <a:p>
              <a:pPr eaLnBrk="0" hangingPunct="0"/>
              <a:r>
                <a:rPr lang="ru-RU" sz="1400" b="1">
                  <a:solidFill>
                    <a:srgbClr val="984807"/>
                  </a:solidFill>
                  <a:cs typeface="Times New Roman" pitchFamily="18" charset="0"/>
                </a:rPr>
                <a:t>- сельскохозяйственное</a:t>
              </a:r>
              <a:endParaRPr lang="ru-RU" sz="1400" b="1">
                <a:solidFill>
                  <a:srgbClr val="984807"/>
                </a:solidFill>
              </a:endParaRPr>
            </a:p>
          </p:txBody>
        </p:sp>
        <p:sp>
          <p:nvSpPr>
            <p:cNvPr id="41998" name="Rectangle 23"/>
            <p:cNvSpPr>
              <a:spLocks noChangeArrowheads="1"/>
            </p:cNvSpPr>
            <p:nvPr/>
          </p:nvSpPr>
          <p:spPr bwMode="auto">
            <a:xfrm>
              <a:off x="5285" y="4836"/>
              <a:ext cx="1902" cy="2160"/>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 аварии на АЭС</a:t>
              </a:r>
              <a:endParaRPr lang="ru-RU" sz="1400" b="1">
                <a:solidFill>
                  <a:srgbClr val="984807"/>
                </a:solidFill>
              </a:endParaRPr>
            </a:p>
            <a:p>
              <a:pPr eaLnBrk="0" hangingPunct="0"/>
              <a:r>
                <a:rPr lang="ru-RU" sz="1400" b="1">
                  <a:solidFill>
                    <a:srgbClr val="984807"/>
                  </a:solidFill>
                  <a:cs typeface="Times New Roman" pitchFamily="18" charset="0"/>
                </a:rPr>
                <a:t>- атомные взрывы</a:t>
              </a:r>
              <a:endParaRPr lang="ru-RU" sz="1400" b="1">
                <a:solidFill>
                  <a:srgbClr val="984807"/>
                </a:solidFill>
              </a:endParaRPr>
            </a:p>
            <a:p>
              <a:pPr eaLnBrk="0" hangingPunct="0"/>
              <a:r>
                <a:rPr lang="ru-RU" sz="1400" b="1">
                  <a:solidFill>
                    <a:srgbClr val="984807"/>
                  </a:solidFill>
                  <a:cs typeface="Times New Roman" pitchFamily="18" charset="0"/>
                </a:rPr>
                <a:t>- атомный транспорт</a:t>
              </a:r>
              <a:endParaRPr lang="ru-RU" sz="1400" b="1">
                <a:solidFill>
                  <a:srgbClr val="984807"/>
                </a:solidFill>
              </a:endParaRPr>
            </a:p>
            <a:p>
              <a:pPr eaLnBrk="0" hangingPunct="0"/>
              <a:r>
                <a:rPr lang="ru-RU" sz="1400" b="1">
                  <a:solidFill>
                    <a:srgbClr val="984807"/>
                  </a:solidFill>
                  <a:cs typeface="Times New Roman" pitchFamily="18" charset="0"/>
                </a:rPr>
                <a:t>- радиоактивные элементы: добыча, </a:t>
              </a:r>
              <a:endParaRPr lang="ru-RU" sz="1400" b="1">
                <a:solidFill>
                  <a:srgbClr val="984807"/>
                </a:solidFill>
              </a:endParaRPr>
            </a:p>
            <a:p>
              <a:pPr eaLnBrk="0" hangingPunct="0"/>
              <a:r>
                <a:rPr lang="ru-RU" sz="1400" b="1">
                  <a:solidFill>
                    <a:srgbClr val="984807"/>
                  </a:solidFill>
                  <a:cs typeface="Times New Roman" pitchFamily="18" charset="0"/>
                </a:rPr>
                <a:t>транспортировка, переработка.</a:t>
              </a:r>
              <a:endParaRPr lang="ru-RU" sz="1400" b="1">
                <a:solidFill>
                  <a:srgbClr val="984807"/>
                </a:solidFill>
              </a:endParaRPr>
            </a:p>
          </p:txBody>
        </p:sp>
        <p:sp>
          <p:nvSpPr>
            <p:cNvPr id="41999" name="Rectangle 22"/>
            <p:cNvSpPr>
              <a:spLocks noChangeArrowheads="1"/>
            </p:cNvSpPr>
            <p:nvPr/>
          </p:nvSpPr>
          <p:spPr bwMode="auto">
            <a:xfrm>
              <a:off x="2296" y="4161"/>
              <a:ext cx="1223"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космическое</a:t>
              </a:r>
              <a:endParaRPr lang="ru-RU" sz="1400" b="1">
                <a:solidFill>
                  <a:srgbClr val="984807"/>
                </a:solidFill>
              </a:endParaRPr>
            </a:p>
          </p:txBody>
        </p:sp>
        <p:sp>
          <p:nvSpPr>
            <p:cNvPr id="42000" name="Rectangle 21"/>
            <p:cNvSpPr>
              <a:spLocks noChangeArrowheads="1"/>
            </p:cNvSpPr>
            <p:nvPr/>
          </p:nvSpPr>
          <p:spPr bwMode="auto">
            <a:xfrm>
              <a:off x="3655" y="4161"/>
              <a:ext cx="1495"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земное</a:t>
              </a:r>
              <a:endParaRPr lang="ru-RU" sz="1400" b="1">
                <a:solidFill>
                  <a:srgbClr val="984807"/>
                </a:solidFill>
              </a:endParaRPr>
            </a:p>
          </p:txBody>
        </p:sp>
        <p:sp>
          <p:nvSpPr>
            <p:cNvPr id="42001" name="Rectangle 20"/>
            <p:cNvSpPr>
              <a:spLocks noChangeArrowheads="1"/>
            </p:cNvSpPr>
            <p:nvPr/>
          </p:nvSpPr>
          <p:spPr bwMode="auto">
            <a:xfrm>
              <a:off x="2296" y="4836"/>
              <a:ext cx="1087"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морское</a:t>
              </a:r>
              <a:endParaRPr lang="ru-RU" sz="1400" b="1">
                <a:solidFill>
                  <a:srgbClr val="984807"/>
                </a:solidFill>
              </a:endParaRPr>
            </a:p>
          </p:txBody>
        </p:sp>
        <p:sp>
          <p:nvSpPr>
            <p:cNvPr id="42002" name="Rectangle 19"/>
            <p:cNvSpPr>
              <a:spLocks noChangeArrowheads="1"/>
            </p:cNvSpPr>
            <p:nvPr/>
          </p:nvSpPr>
          <p:spPr bwMode="auto">
            <a:xfrm>
              <a:off x="3519" y="4836"/>
              <a:ext cx="1630"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континентальное</a:t>
              </a:r>
              <a:endParaRPr lang="ru-RU" sz="1400" b="1">
                <a:solidFill>
                  <a:srgbClr val="984807"/>
                </a:solidFill>
              </a:endParaRPr>
            </a:p>
          </p:txBody>
        </p:sp>
        <p:sp>
          <p:nvSpPr>
            <p:cNvPr id="42003" name="Rectangle 18"/>
            <p:cNvSpPr>
              <a:spLocks noChangeArrowheads="1"/>
            </p:cNvSpPr>
            <p:nvPr/>
          </p:nvSpPr>
          <p:spPr bwMode="auto">
            <a:xfrm>
              <a:off x="3655" y="5916"/>
              <a:ext cx="1492" cy="1080"/>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 вулканы</a:t>
              </a:r>
              <a:endParaRPr lang="ru-RU" sz="1400" b="1">
                <a:solidFill>
                  <a:srgbClr val="984807"/>
                </a:solidFill>
              </a:endParaRPr>
            </a:p>
            <a:p>
              <a:pPr eaLnBrk="0" hangingPunct="0"/>
              <a:r>
                <a:rPr lang="ru-RU" sz="1400" b="1">
                  <a:solidFill>
                    <a:srgbClr val="984807"/>
                  </a:solidFill>
                  <a:cs typeface="Times New Roman" pitchFamily="18" charset="0"/>
                </a:rPr>
                <a:t>- выветривание</a:t>
              </a:r>
              <a:endParaRPr lang="ru-RU" sz="1400" b="1">
                <a:solidFill>
                  <a:srgbClr val="984807"/>
                </a:solidFill>
              </a:endParaRPr>
            </a:p>
            <a:p>
              <a:pPr eaLnBrk="0" hangingPunct="0"/>
              <a:r>
                <a:rPr lang="ru-RU" sz="1400" b="1">
                  <a:solidFill>
                    <a:srgbClr val="984807"/>
                  </a:solidFill>
                  <a:cs typeface="Times New Roman" pitchFamily="18" charset="0"/>
                </a:rPr>
                <a:t>- эрозия</a:t>
              </a:r>
              <a:endParaRPr lang="ru-RU" sz="1400" b="1">
                <a:solidFill>
                  <a:srgbClr val="984807"/>
                </a:solidFill>
              </a:endParaRPr>
            </a:p>
            <a:p>
              <a:pPr eaLnBrk="0" hangingPunct="0"/>
              <a:r>
                <a:rPr lang="ru-RU" sz="1400" b="1">
                  <a:solidFill>
                    <a:srgbClr val="984807"/>
                  </a:solidFill>
                  <a:cs typeface="Times New Roman" pitchFamily="18" charset="0"/>
                </a:rPr>
                <a:t>- пожары</a:t>
              </a:r>
              <a:endParaRPr lang="ru-RU" sz="1400" b="1">
                <a:solidFill>
                  <a:srgbClr val="984807"/>
                </a:solidFill>
              </a:endParaRPr>
            </a:p>
          </p:txBody>
        </p:sp>
        <p:sp>
          <p:nvSpPr>
            <p:cNvPr id="42004" name="Rectangle 17"/>
            <p:cNvSpPr>
              <a:spLocks noChangeArrowheads="1"/>
            </p:cNvSpPr>
            <p:nvPr/>
          </p:nvSpPr>
          <p:spPr bwMode="auto">
            <a:xfrm>
              <a:off x="2296" y="5916"/>
              <a:ext cx="1223" cy="1080"/>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 растения</a:t>
              </a:r>
              <a:endParaRPr lang="ru-RU" sz="1400" b="1">
                <a:solidFill>
                  <a:srgbClr val="984807"/>
                </a:solidFill>
              </a:endParaRPr>
            </a:p>
            <a:p>
              <a:pPr eaLnBrk="0" hangingPunct="0"/>
              <a:r>
                <a:rPr lang="ru-RU" sz="1400" b="1">
                  <a:solidFill>
                    <a:srgbClr val="984807"/>
                  </a:solidFill>
                  <a:cs typeface="Times New Roman" pitchFamily="18" charset="0"/>
                </a:rPr>
                <a:t>- животные</a:t>
              </a:r>
              <a:endParaRPr lang="ru-RU" sz="1400" b="1">
                <a:solidFill>
                  <a:srgbClr val="984807"/>
                </a:solidFill>
              </a:endParaRPr>
            </a:p>
            <a:p>
              <a:pPr eaLnBrk="0" hangingPunct="0"/>
              <a:r>
                <a:rPr lang="ru-RU" sz="1400" b="1">
                  <a:solidFill>
                    <a:srgbClr val="984807"/>
                  </a:solidFill>
                  <a:cs typeface="Times New Roman" pitchFamily="18" charset="0"/>
                </a:rPr>
                <a:t>- бактерии</a:t>
              </a:r>
              <a:endParaRPr lang="ru-RU" sz="1400" b="1">
                <a:solidFill>
                  <a:srgbClr val="984807"/>
                </a:solidFill>
              </a:endParaRPr>
            </a:p>
            <a:p>
              <a:pPr eaLnBrk="0" hangingPunct="0"/>
              <a:endParaRPr lang="ru-RU" sz="1400" b="1">
                <a:solidFill>
                  <a:srgbClr val="984807"/>
                </a:solidFill>
              </a:endParaRPr>
            </a:p>
          </p:txBody>
        </p:sp>
        <p:sp>
          <p:nvSpPr>
            <p:cNvPr id="42005" name="Rectangle 16"/>
            <p:cNvSpPr>
              <a:spLocks noChangeArrowheads="1"/>
            </p:cNvSpPr>
            <p:nvPr/>
          </p:nvSpPr>
          <p:spPr bwMode="auto">
            <a:xfrm>
              <a:off x="3655" y="5376"/>
              <a:ext cx="1495" cy="405"/>
            </a:xfrm>
            <a:prstGeom prst="rect">
              <a:avLst/>
            </a:prstGeom>
            <a:solidFill>
              <a:srgbClr val="FFFFFF">
                <a:alpha val="50195"/>
              </a:srgbClr>
            </a:solidFill>
            <a:ln w="9525">
              <a:solidFill>
                <a:srgbClr val="000000"/>
              </a:solidFill>
              <a:miter lim="800000"/>
              <a:headEnd/>
              <a:tailEnd/>
            </a:ln>
          </p:spPr>
          <p:txBody>
            <a:bodyPr/>
            <a:lstStyle/>
            <a:p>
              <a:r>
                <a:rPr lang="ru-RU" sz="1400" b="1">
                  <a:solidFill>
                    <a:srgbClr val="984807"/>
                  </a:solidFill>
                  <a:cs typeface="Times New Roman" pitchFamily="18" charset="0"/>
                </a:rPr>
                <a:t>Неорганическое</a:t>
              </a:r>
              <a:endParaRPr lang="ru-RU" sz="1400" b="1">
                <a:solidFill>
                  <a:srgbClr val="984807"/>
                </a:solidFill>
              </a:endParaRPr>
            </a:p>
          </p:txBody>
        </p:sp>
        <p:sp>
          <p:nvSpPr>
            <p:cNvPr id="21" name="Line 15"/>
            <p:cNvSpPr>
              <a:spLocks noChangeShapeType="1"/>
            </p:cNvSpPr>
            <p:nvPr/>
          </p:nvSpPr>
          <p:spPr bwMode="auto">
            <a:xfrm>
              <a:off x="5960" y="3081"/>
              <a:ext cx="1359" cy="405"/>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2" name="Line 14"/>
            <p:cNvSpPr>
              <a:spLocks noChangeShapeType="1"/>
            </p:cNvSpPr>
            <p:nvPr/>
          </p:nvSpPr>
          <p:spPr bwMode="auto">
            <a:xfrm flipH="1">
              <a:off x="4742" y="3081"/>
              <a:ext cx="1223" cy="405"/>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3" name="Line 13"/>
            <p:cNvSpPr>
              <a:spLocks noChangeShapeType="1"/>
            </p:cNvSpPr>
            <p:nvPr/>
          </p:nvSpPr>
          <p:spPr bwMode="auto">
            <a:xfrm flipH="1">
              <a:off x="6236" y="3891"/>
              <a:ext cx="815"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4" name="Line 12"/>
            <p:cNvSpPr>
              <a:spLocks noChangeShapeType="1"/>
            </p:cNvSpPr>
            <p:nvPr/>
          </p:nvSpPr>
          <p:spPr bwMode="auto">
            <a:xfrm>
              <a:off x="7051" y="3891"/>
              <a:ext cx="1223"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5" name="Line 11"/>
            <p:cNvSpPr>
              <a:spLocks noChangeShapeType="1"/>
            </p:cNvSpPr>
            <p:nvPr/>
          </p:nvSpPr>
          <p:spPr bwMode="auto">
            <a:xfrm flipH="1">
              <a:off x="2975" y="3891"/>
              <a:ext cx="1223"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6" name="Line 10"/>
            <p:cNvSpPr>
              <a:spLocks noChangeShapeType="1"/>
            </p:cNvSpPr>
            <p:nvPr/>
          </p:nvSpPr>
          <p:spPr bwMode="auto">
            <a:xfrm>
              <a:off x="4198" y="3891"/>
              <a:ext cx="543"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7" name="Line 9"/>
            <p:cNvSpPr>
              <a:spLocks noChangeShapeType="1"/>
            </p:cNvSpPr>
            <p:nvPr/>
          </p:nvSpPr>
          <p:spPr bwMode="auto">
            <a:xfrm flipH="1">
              <a:off x="2839" y="4566"/>
              <a:ext cx="1087"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28" name="Line 8"/>
            <p:cNvSpPr>
              <a:spLocks noChangeShapeType="1"/>
            </p:cNvSpPr>
            <p:nvPr/>
          </p:nvSpPr>
          <p:spPr bwMode="auto">
            <a:xfrm>
              <a:off x="3926" y="4566"/>
              <a:ext cx="542"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30" name="Line 6"/>
            <p:cNvSpPr>
              <a:spLocks noChangeShapeType="1"/>
            </p:cNvSpPr>
            <p:nvPr/>
          </p:nvSpPr>
          <p:spPr bwMode="auto">
            <a:xfrm>
              <a:off x="4198" y="5241"/>
              <a:ext cx="679" cy="135"/>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31" name="Line 5"/>
            <p:cNvSpPr>
              <a:spLocks noChangeShapeType="1"/>
            </p:cNvSpPr>
            <p:nvPr/>
          </p:nvSpPr>
          <p:spPr bwMode="auto">
            <a:xfrm>
              <a:off x="4198" y="5781"/>
              <a:ext cx="408" cy="135"/>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32" name="Line 4"/>
            <p:cNvSpPr>
              <a:spLocks noChangeShapeType="1"/>
            </p:cNvSpPr>
            <p:nvPr/>
          </p:nvSpPr>
          <p:spPr bwMode="auto">
            <a:xfrm flipH="1" flipV="1">
              <a:off x="3519" y="5579"/>
              <a:ext cx="136" cy="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33" name="Line 3"/>
            <p:cNvSpPr>
              <a:spLocks noChangeShapeType="1"/>
            </p:cNvSpPr>
            <p:nvPr/>
          </p:nvSpPr>
          <p:spPr bwMode="auto">
            <a:xfrm>
              <a:off x="8274" y="4566"/>
              <a:ext cx="543"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sp>
          <p:nvSpPr>
            <p:cNvPr id="34" name="Line 2"/>
            <p:cNvSpPr>
              <a:spLocks noChangeShapeType="1"/>
            </p:cNvSpPr>
            <p:nvPr/>
          </p:nvSpPr>
          <p:spPr bwMode="auto">
            <a:xfrm flipH="1">
              <a:off x="5691" y="4566"/>
              <a:ext cx="545" cy="270"/>
            </a:xfrm>
            <a:prstGeom prst="line">
              <a:avLst/>
            </a:prstGeom>
            <a:noFill/>
            <a:ln w="9525">
              <a:solidFill>
                <a:srgbClr val="000000"/>
              </a:solidFill>
              <a:round/>
              <a:headEnd/>
              <a:tailEnd type="triangle" w="med" len="med"/>
            </a:ln>
            <a:extLst/>
          </p:spPr>
          <p:txBody>
            <a:bodyPr/>
            <a:lstStyle/>
            <a:p>
              <a:pPr fontAlgn="auto">
                <a:spcBef>
                  <a:spcPts val="0"/>
                </a:spcBef>
                <a:spcAft>
                  <a:spcPts val="0"/>
                </a:spcAft>
                <a:defRPr/>
              </a:pPr>
              <a:endParaRPr lang="ru-RU" sz="1400" b="1">
                <a:solidFill>
                  <a:schemeClr val="accent6">
                    <a:lumMod val="50000"/>
                  </a:schemeClr>
                </a:solidFill>
                <a:latin typeface="+mn-lt"/>
                <a:cs typeface="+mn-cs"/>
              </a:endParaRPr>
            </a:p>
          </p:txBody>
        </p:sp>
      </p:grpSp>
      <p:sp>
        <p:nvSpPr>
          <p:cNvPr id="35" name="Rectangle 46"/>
          <p:cNvSpPr>
            <a:spLocks noChangeArrowheads="1"/>
          </p:cNvSpPr>
          <p:nvPr/>
        </p:nvSpPr>
        <p:spPr bwMode="auto">
          <a:xfrm>
            <a:off x="395288" y="4633913"/>
            <a:ext cx="1508125" cy="404812"/>
          </a:xfrm>
          <a:prstGeom prst="rect">
            <a:avLst/>
          </a:prstGeom>
          <a:solidFill>
            <a:srgbClr val="FFFFFF">
              <a:alpha val="50000"/>
            </a:srgbClr>
          </a:solidFill>
          <a:ln w="9525">
            <a:solidFill>
              <a:srgbClr val="000000"/>
            </a:solidFill>
            <a:miter lim="800000"/>
            <a:headEnd/>
            <a:tailEnd/>
          </a:ln>
        </p:spPr>
        <p:txBody>
          <a:bodyPr/>
          <a:lstStyle/>
          <a:p>
            <a:pPr>
              <a:spcAft>
                <a:spcPts val="1000"/>
              </a:spcAft>
              <a:defRPr/>
            </a:pPr>
            <a:r>
              <a:rPr lang="ru-RU" sz="1600" b="1" dirty="0">
                <a:solidFill>
                  <a:schemeClr val="accent6">
                    <a:lumMod val="50000"/>
                  </a:schemeClr>
                </a:solidFill>
                <a:latin typeface="Calibri" pitchFamily="34" charset="0"/>
                <a:cs typeface="Arial" pitchFamily="34" charset="0"/>
              </a:rPr>
              <a:t>Органическое</a:t>
            </a:r>
            <a:endParaRPr lang="ru-RU" sz="1600" b="1" dirty="0">
              <a:solidFill>
                <a:schemeClr val="accent6">
                  <a:lumMod val="50000"/>
                </a:schemeClr>
              </a:solidFill>
              <a:latin typeface="Arial" pitchFamily="34" charset="0"/>
              <a:cs typeface="Arial" pitchFamily="34" charset="0"/>
            </a:endParaRPr>
          </a:p>
        </p:txBody>
      </p:sp>
      <p:sp>
        <p:nvSpPr>
          <p:cNvPr id="41989" name="Line 6"/>
          <p:cNvSpPr>
            <a:spLocks noChangeShapeType="1"/>
          </p:cNvSpPr>
          <p:nvPr/>
        </p:nvSpPr>
        <p:spPr bwMode="auto">
          <a:xfrm flipH="1">
            <a:off x="827088" y="4413250"/>
            <a:ext cx="423862" cy="220663"/>
          </a:xfrm>
          <a:prstGeom prst="line">
            <a:avLst/>
          </a:prstGeom>
          <a:noFill/>
          <a:ln w="9525">
            <a:solidFill>
              <a:srgbClr val="000000"/>
            </a:solidFill>
            <a:round/>
            <a:headEnd/>
            <a:tailEnd type="triangle" w="med" len="med"/>
          </a:ln>
        </p:spPr>
        <p:txBody>
          <a:bodyPr/>
          <a:lstStyle/>
          <a:p>
            <a:endParaRPr lang="ru-RU"/>
          </a:p>
        </p:txBody>
      </p:sp>
      <p:sp>
        <p:nvSpPr>
          <p:cNvPr id="41990" name="Прямоугольник 77"/>
          <p:cNvSpPr>
            <a:spLocks noChangeArrowheads="1"/>
          </p:cNvSpPr>
          <p:nvPr/>
        </p:nvSpPr>
        <p:spPr bwMode="auto">
          <a:xfrm>
            <a:off x="1250950" y="155575"/>
            <a:ext cx="6746875" cy="831850"/>
          </a:xfrm>
          <a:prstGeom prst="rect">
            <a:avLst/>
          </a:prstGeom>
          <a:noFill/>
          <a:ln w="9525">
            <a:noFill/>
            <a:miter lim="800000"/>
            <a:headEnd/>
            <a:tailEnd/>
          </a:ln>
        </p:spPr>
        <p:txBody>
          <a:bodyPr>
            <a:spAutoFit/>
          </a:bodyPr>
          <a:lstStyle/>
          <a:p>
            <a:pPr algn="ctr"/>
            <a:r>
              <a:rPr lang="ru-RU" sz="2400" b="1">
                <a:solidFill>
                  <a:srgbClr val="FF0000"/>
                </a:solidFill>
                <a:latin typeface="Calibri" pitchFamily="34" charset="0"/>
              </a:rPr>
              <a:t>КЛАССИФИКАЦИЯ ИСТОЧНИКОВ ЗАГРЯЗНЕНИЯ АТМОСФЕРНОГО ВОЗДУХА</a:t>
            </a:r>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3"/>
          <p:cNvPicPr>
            <a:picLocks noChangeAspect="1"/>
          </p:cNvPicPr>
          <p:nvPr/>
        </p:nvPicPr>
        <p:blipFill>
          <a:blip r:embed="rId2"/>
          <a:srcRect/>
          <a:stretch>
            <a:fillRect/>
          </a:stretch>
        </p:blipFill>
        <p:spPr bwMode="auto">
          <a:xfrm>
            <a:off x="0" y="0"/>
            <a:ext cx="9144000"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3"/>
          <p:cNvPicPr>
            <a:picLocks noChangeAspect="1"/>
          </p:cNvPicPr>
          <p:nvPr/>
        </p:nvPicPr>
        <p:blipFill>
          <a:blip r:embed="rId2"/>
          <a:srcRect/>
          <a:stretch>
            <a:fillRect/>
          </a:stretch>
        </p:blipFill>
        <p:spPr bwMode="auto">
          <a:xfrm>
            <a:off x="179388" y="1196975"/>
            <a:ext cx="8785225" cy="5256213"/>
          </a:xfrm>
          <a:prstGeom prst="rect">
            <a:avLst/>
          </a:prstGeom>
          <a:noFill/>
          <a:ln w="9525">
            <a:noFill/>
            <a:miter lim="800000"/>
            <a:headEnd/>
            <a:tailEnd/>
          </a:ln>
        </p:spPr>
      </p:pic>
      <p:sp>
        <p:nvSpPr>
          <p:cNvPr id="16386" name="Прямоугольник 4"/>
          <p:cNvSpPr>
            <a:spLocks noChangeArrowheads="1"/>
          </p:cNvSpPr>
          <p:nvPr/>
        </p:nvSpPr>
        <p:spPr bwMode="auto">
          <a:xfrm>
            <a:off x="2484438" y="550863"/>
            <a:ext cx="4572000" cy="646112"/>
          </a:xfrm>
          <a:prstGeom prst="rect">
            <a:avLst/>
          </a:prstGeom>
          <a:noFill/>
          <a:ln w="9525">
            <a:noFill/>
            <a:miter lim="800000"/>
            <a:headEnd/>
            <a:tailEnd/>
          </a:ln>
        </p:spPr>
        <p:txBody>
          <a:bodyPr>
            <a:spAutoFit/>
          </a:bodyPr>
          <a:lstStyle/>
          <a:p>
            <a:pPr algn="ctr"/>
            <a:r>
              <a:rPr lang="ru-RU" b="1">
                <a:latin typeface="Calibri" pitchFamily="34" charset="0"/>
              </a:rPr>
              <a:t>Характеристики основных периодов взаимодействия природы и общества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Объект 3"/>
          <p:cNvPicPr>
            <a:picLocks noGrp="1" noChangeAspect="1"/>
          </p:cNvPicPr>
          <p:nvPr>
            <p:ph idx="1"/>
          </p:nvPr>
        </p:nvPicPr>
        <p:blipFill>
          <a:blip r:embed="rId2"/>
          <a:srcRect/>
          <a:stretch>
            <a:fillRect/>
          </a:stretch>
        </p:blipFill>
        <p:spPr>
          <a:xfrm>
            <a:off x="0" y="0"/>
            <a:ext cx="9144000" cy="7821613"/>
          </a:xfrm>
        </p:spPr>
      </p:pic>
      <p:sp>
        <p:nvSpPr>
          <p:cNvPr id="44034" name="Заголовок 1"/>
          <p:cNvSpPr>
            <a:spLocks noGrp="1"/>
          </p:cNvSpPr>
          <p:nvPr>
            <p:ph type="title"/>
          </p:nvPr>
        </p:nvSpPr>
        <p:spPr>
          <a:xfrm>
            <a:off x="611188" y="5229225"/>
            <a:ext cx="8229600" cy="1944688"/>
          </a:xfrm>
          <a:solidFill>
            <a:srgbClr val="FFFFFF"/>
          </a:solidFill>
        </p:spPr>
        <p:txBody>
          <a:bodyPr/>
          <a:lstStyle/>
          <a:p>
            <a:pPr eaLnBrk="1" hangingPunct="1"/>
            <a:r>
              <a:rPr lang="ru-RU" sz="3200" b="1" smtClean="0">
                <a:solidFill>
                  <a:srgbClr val="FF0000"/>
                </a:solidFill>
                <a:latin typeface="Arial" charset="0"/>
                <a:cs typeface="Arial" charset="0"/>
              </a:rPr>
              <a:t>КЛАССИФИКАЦИЯ АНТРОПОГЕННЫХ ИСТОЧНИКОВ ЗАГРЯЗНЕНИЯ АТМОСФЕРНОГО ВОЗДУХА</a:t>
            </a:r>
            <a:endParaRPr lang="ru-RU"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Рисунок 5"/>
          <p:cNvPicPr>
            <a:picLocks noChangeAspect="1"/>
          </p:cNvPicPr>
          <p:nvPr/>
        </p:nvPicPr>
        <p:blipFill>
          <a:blip r:embed="rId2"/>
          <a:srcRect/>
          <a:stretch>
            <a:fillRect/>
          </a:stretch>
        </p:blipFill>
        <p:spPr bwMode="auto">
          <a:xfrm>
            <a:off x="9525" y="7938"/>
            <a:ext cx="9140825" cy="6858000"/>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chemeClr val="accent6">
                    <a:lumMod val="50000"/>
                  </a:schemeClr>
                </a:solidFill>
              </a:rPr>
              <a:t>СОСТАВ И ОБЪЕМЫ ОСНОВНЫХ ЗАГРЯЗНИТЕЛЕЙ АТМОСФЕРЫ</a:t>
            </a:r>
            <a:endParaRPr lang="ru-RU" b="1" dirty="0">
              <a:solidFill>
                <a:schemeClr val="accent6">
                  <a:lumMod val="50000"/>
                </a:schemeClr>
              </a:solidFill>
            </a:endParaRPr>
          </a:p>
        </p:txBody>
      </p:sp>
      <p:graphicFrame>
        <p:nvGraphicFramePr>
          <p:cNvPr id="4" name="Таблица 3"/>
          <p:cNvGraphicFramePr>
            <a:graphicFrameLocks noGrp="1"/>
          </p:cNvGraphicFramePr>
          <p:nvPr/>
        </p:nvGraphicFramePr>
        <p:xfrm>
          <a:off x="631825" y="2205038"/>
          <a:ext cx="7829112" cy="3962400"/>
        </p:xfrm>
        <a:graphic>
          <a:graphicData uri="http://schemas.openxmlformats.org/drawingml/2006/table">
            <a:tbl>
              <a:tblPr firstRow="1" firstCol="1" lastRow="1" lastCol="1" bandRow="1" bandCol="1">
                <a:tableStyleId>{5C22544A-7EE6-4342-B048-85BDC9FD1C3A}</a:tableStyleId>
              </a:tblPr>
              <a:tblGrid>
                <a:gridCol w="2609174"/>
                <a:gridCol w="2609969"/>
                <a:gridCol w="2609969"/>
              </a:tblGrid>
              <a:tr h="0">
                <a:tc>
                  <a:txBody>
                    <a:bodyPr/>
                    <a:lstStyle/>
                    <a:p>
                      <a:pPr algn="ctr">
                        <a:spcAft>
                          <a:spcPts val="0"/>
                        </a:spcAft>
                      </a:pPr>
                      <a:r>
                        <a:rPr lang="ru-RU" sz="2000" b="1" dirty="0">
                          <a:solidFill>
                            <a:schemeClr val="accent6">
                              <a:lumMod val="50000"/>
                            </a:schemeClr>
                          </a:solidFill>
                          <a:effectLst/>
                          <a:latin typeface="Arial" pitchFamily="34" charset="0"/>
                          <a:cs typeface="Arial" pitchFamily="34" charset="0"/>
                        </a:rPr>
                        <a:t>Вещество</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000" b="1" dirty="0">
                          <a:solidFill>
                            <a:schemeClr val="accent6">
                              <a:lumMod val="50000"/>
                            </a:schemeClr>
                          </a:solidFill>
                          <a:effectLst/>
                          <a:latin typeface="Arial" pitchFamily="34" charset="0"/>
                          <a:cs typeface="Arial" pitchFamily="34" charset="0"/>
                        </a:rPr>
                        <a:t>Естественное происхождение</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000" b="1" dirty="0">
                          <a:solidFill>
                            <a:schemeClr val="accent6">
                              <a:lumMod val="50000"/>
                            </a:schemeClr>
                          </a:solidFill>
                          <a:effectLst/>
                          <a:latin typeface="Arial" pitchFamily="34" charset="0"/>
                          <a:cs typeface="Arial" pitchFamily="34" charset="0"/>
                        </a:rPr>
                        <a:t>Искусственное происхождение</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ru-RU" sz="2000" b="1" dirty="0">
                          <a:solidFill>
                            <a:schemeClr val="accent6">
                              <a:lumMod val="50000"/>
                            </a:schemeClr>
                          </a:solidFill>
                          <a:effectLst/>
                          <a:latin typeface="Arial" pitchFamily="34" charset="0"/>
                          <a:cs typeface="Arial" pitchFamily="34" charset="0"/>
                        </a:rPr>
                        <a:t>СО</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3,5∙10</a:t>
                      </a:r>
                      <a:r>
                        <a:rPr lang="en-US" sz="2000" b="1" baseline="30000" dirty="0">
                          <a:solidFill>
                            <a:schemeClr val="accent6">
                              <a:lumMod val="50000"/>
                            </a:schemeClr>
                          </a:solidFill>
                          <a:effectLst/>
                          <a:latin typeface="Arial" pitchFamily="34" charset="0"/>
                          <a:cs typeface="Arial" pitchFamily="34" charset="0"/>
                        </a:rPr>
                        <a:t>8</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SO</a:t>
                      </a:r>
                      <a:r>
                        <a:rPr lang="en-US" sz="2000" b="1" baseline="-25000">
                          <a:solidFill>
                            <a:schemeClr val="accent6">
                              <a:lumMod val="50000"/>
                            </a:schemeClr>
                          </a:solidFill>
                          <a:effectLst/>
                          <a:latin typeface="Arial" pitchFamily="34" charset="0"/>
                          <a:cs typeface="Arial" pitchFamily="34" charset="0"/>
                        </a:rPr>
                        <a:t>2</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1,4∙10</a:t>
                      </a:r>
                      <a:r>
                        <a:rPr lang="en-US" sz="2000" b="1" baseline="30000" dirty="0">
                          <a:solidFill>
                            <a:schemeClr val="accent6">
                              <a:lumMod val="50000"/>
                            </a:schemeClr>
                          </a:solidFill>
                          <a:effectLst/>
                          <a:latin typeface="Arial" pitchFamily="34" charset="0"/>
                          <a:cs typeface="Arial" pitchFamily="34" charset="0"/>
                        </a:rPr>
                        <a:t>8</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1,45∙10</a:t>
                      </a:r>
                      <a:r>
                        <a:rPr lang="en-US" sz="2000" b="1" baseline="30000" dirty="0">
                          <a:solidFill>
                            <a:schemeClr val="accent6">
                              <a:lumMod val="50000"/>
                            </a:schemeClr>
                          </a:solidFill>
                          <a:effectLst/>
                          <a:latin typeface="Arial" pitchFamily="34" charset="0"/>
                          <a:cs typeface="Arial" pitchFamily="34" charset="0"/>
                        </a:rPr>
                        <a:t>8</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NOx</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1,4∙10</a:t>
                      </a:r>
                      <a:r>
                        <a:rPr lang="en-US" sz="2000" b="1" baseline="30000" dirty="0">
                          <a:solidFill>
                            <a:schemeClr val="accent6">
                              <a:lumMod val="50000"/>
                            </a:schemeClr>
                          </a:solidFill>
                          <a:effectLst/>
                          <a:latin typeface="Arial" pitchFamily="34" charset="0"/>
                          <a:cs typeface="Arial" pitchFamily="34" charset="0"/>
                        </a:rPr>
                        <a:t>9</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(1,5 – 2) 10</a:t>
                      </a:r>
                      <a:r>
                        <a:rPr lang="en-US" sz="2000" b="1" baseline="30000" dirty="0">
                          <a:solidFill>
                            <a:schemeClr val="accent6">
                              <a:lumMod val="50000"/>
                            </a:schemeClr>
                          </a:solidFill>
                          <a:effectLst/>
                          <a:latin typeface="Arial" pitchFamily="34" charset="0"/>
                          <a:cs typeface="Arial" pitchFamily="34" charset="0"/>
                        </a:rPr>
                        <a:t>7</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ru-RU" sz="2000" b="1">
                          <a:solidFill>
                            <a:schemeClr val="accent6">
                              <a:lumMod val="50000"/>
                            </a:schemeClr>
                          </a:solidFill>
                          <a:effectLst/>
                          <a:latin typeface="Arial" pitchFamily="34" charset="0"/>
                          <a:cs typeface="Arial" pitchFamily="34" charset="0"/>
                        </a:rPr>
                        <a:t>Аэрозоль (пыль)</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(7,7 – 22)∙10</a:t>
                      </a:r>
                      <a:r>
                        <a:rPr lang="en-US" sz="2000" b="1" baseline="30000" dirty="0">
                          <a:solidFill>
                            <a:schemeClr val="accent6">
                              <a:lumMod val="50000"/>
                            </a:schemeClr>
                          </a:solidFill>
                          <a:effectLst/>
                          <a:latin typeface="Arial" pitchFamily="34" charset="0"/>
                          <a:cs typeface="Arial" pitchFamily="34" charset="0"/>
                        </a:rPr>
                        <a:t>10</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(10 – 26)∙10</a:t>
                      </a:r>
                      <a:r>
                        <a:rPr lang="en-US" sz="2000" b="1" baseline="30000" dirty="0">
                          <a:solidFill>
                            <a:schemeClr val="accent6">
                              <a:lumMod val="50000"/>
                            </a:schemeClr>
                          </a:solidFill>
                          <a:effectLst/>
                          <a:latin typeface="Arial" pitchFamily="34" charset="0"/>
                          <a:cs typeface="Arial" pitchFamily="34" charset="0"/>
                        </a:rPr>
                        <a:t>10</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ru-RU" sz="2000" b="1">
                          <a:solidFill>
                            <a:schemeClr val="accent6">
                              <a:lumMod val="50000"/>
                            </a:schemeClr>
                          </a:solidFill>
                          <a:effectLst/>
                          <a:latin typeface="Arial" pitchFamily="34" charset="0"/>
                          <a:cs typeface="Arial" pitchFamily="34" charset="0"/>
                        </a:rPr>
                        <a:t>Полихлорвинил</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2 10</a:t>
                      </a:r>
                      <a:r>
                        <a:rPr lang="en-US" sz="2000" b="1" baseline="30000" dirty="0">
                          <a:solidFill>
                            <a:schemeClr val="accent6">
                              <a:lumMod val="50000"/>
                            </a:schemeClr>
                          </a:solidFill>
                          <a:effectLst/>
                          <a:latin typeface="Arial" pitchFamily="34" charset="0"/>
                          <a:cs typeface="Arial" pitchFamily="34" charset="0"/>
                        </a:rPr>
                        <a:t>6</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O</a:t>
                      </a:r>
                      <a:r>
                        <a:rPr lang="en-US" sz="2000" b="1" baseline="-25000">
                          <a:solidFill>
                            <a:schemeClr val="accent6">
                              <a:lumMod val="50000"/>
                            </a:schemeClr>
                          </a:solidFill>
                          <a:effectLst/>
                          <a:latin typeface="Arial" pitchFamily="34" charset="0"/>
                          <a:cs typeface="Arial" pitchFamily="34" charset="0"/>
                        </a:rPr>
                        <a:t>3</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2∙10</a:t>
                      </a:r>
                      <a:r>
                        <a:rPr lang="en-US" sz="2000" b="1" baseline="30000">
                          <a:solidFill>
                            <a:schemeClr val="accent6">
                              <a:lumMod val="50000"/>
                            </a:schemeClr>
                          </a:solidFill>
                          <a:effectLst/>
                          <a:latin typeface="Arial" pitchFamily="34" charset="0"/>
                          <a:cs typeface="Arial" pitchFamily="34" charset="0"/>
                        </a:rPr>
                        <a:t>9</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ru-RU" sz="2000" b="1">
                          <a:solidFill>
                            <a:schemeClr val="accent6">
                              <a:lumMod val="50000"/>
                            </a:schemeClr>
                          </a:solidFill>
                          <a:effectLst/>
                          <a:latin typeface="Arial" pitchFamily="34" charset="0"/>
                          <a:cs typeface="Arial" pitchFamily="34" charset="0"/>
                        </a:rPr>
                        <a:t>Углеводы</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10</a:t>
                      </a:r>
                      <a:r>
                        <a:rPr lang="en-US" sz="2000" b="1" baseline="30000">
                          <a:solidFill>
                            <a:schemeClr val="accent6">
                              <a:lumMod val="50000"/>
                            </a:schemeClr>
                          </a:solidFill>
                          <a:effectLst/>
                          <a:latin typeface="Arial" pitchFamily="34" charset="0"/>
                          <a:cs typeface="Arial" pitchFamily="34" charset="0"/>
                        </a:rPr>
                        <a:t>9</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10</a:t>
                      </a:r>
                      <a:r>
                        <a:rPr lang="en-US" sz="2000" b="1" baseline="30000" dirty="0">
                          <a:solidFill>
                            <a:schemeClr val="accent6">
                              <a:lumMod val="50000"/>
                            </a:schemeClr>
                          </a:solidFill>
                          <a:effectLst/>
                          <a:latin typeface="Arial" pitchFamily="34" charset="0"/>
                          <a:cs typeface="Arial" pitchFamily="34" charset="0"/>
                        </a:rPr>
                        <a:t>6</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Pb</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2 10</a:t>
                      </a:r>
                      <a:r>
                        <a:rPr lang="en-US" sz="2000" b="1" baseline="30000" dirty="0">
                          <a:solidFill>
                            <a:schemeClr val="accent6">
                              <a:lumMod val="50000"/>
                            </a:schemeClr>
                          </a:solidFill>
                          <a:effectLst/>
                          <a:latin typeface="Arial" pitchFamily="34" charset="0"/>
                          <a:cs typeface="Arial" pitchFamily="34" charset="0"/>
                        </a:rPr>
                        <a:t>6</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Hg</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5 10</a:t>
                      </a:r>
                      <a:r>
                        <a:rPr lang="en-US" sz="2000" b="1" baseline="30000" dirty="0">
                          <a:solidFill>
                            <a:schemeClr val="accent6">
                              <a:lumMod val="50000"/>
                            </a:schemeClr>
                          </a:solidFill>
                          <a:effectLst/>
                          <a:latin typeface="Arial" pitchFamily="34" charset="0"/>
                          <a:cs typeface="Arial" pitchFamily="34" charset="0"/>
                        </a:rPr>
                        <a:t>3</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CO</a:t>
                      </a:r>
                      <a:r>
                        <a:rPr lang="en-US" sz="2000" b="1" baseline="-25000">
                          <a:solidFill>
                            <a:schemeClr val="accent6">
                              <a:lumMod val="50000"/>
                            </a:schemeClr>
                          </a:solidFill>
                          <a:effectLst/>
                          <a:latin typeface="Arial" pitchFamily="34" charset="0"/>
                          <a:cs typeface="Arial" pitchFamily="34" charset="0"/>
                        </a:rPr>
                        <a:t>2</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10</a:t>
                      </a:r>
                      <a:r>
                        <a:rPr lang="en-US" sz="2000" b="1" baseline="30000">
                          <a:solidFill>
                            <a:schemeClr val="accent6">
                              <a:lumMod val="50000"/>
                            </a:schemeClr>
                          </a:solidFill>
                          <a:effectLst/>
                          <a:latin typeface="Arial" pitchFamily="34" charset="0"/>
                          <a:cs typeface="Arial" pitchFamily="34" charset="0"/>
                        </a:rPr>
                        <a:t>12</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0,18 10</a:t>
                      </a:r>
                      <a:r>
                        <a:rPr lang="en-US" sz="2000" b="1" baseline="30000" dirty="0">
                          <a:solidFill>
                            <a:schemeClr val="accent6">
                              <a:lumMod val="50000"/>
                            </a:schemeClr>
                          </a:solidFill>
                          <a:effectLst/>
                          <a:latin typeface="Arial" pitchFamily="34" charset="0"/>
                          <a:cs typeface="Arial" pitchFamily="34" charset="0"/>
                        </a:rPr>
                        <a:t>11</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H</a:t>
                      </a:r>
                      <a:r>
                        <a:rPr lang="en-US" sz="2000" b="1" baseline="-25000">
                          <a:solidFill>
                            <a:schemeClr val="accent6">
                              <a:lumMod val="50000"/>
                            </a:schemeClr>
                          </a:solidFill>
                          <a:effectLst/>
                          <a:latin typeface="Arial" pitchFamily="34" charset="0"/>
                          <a:cs typeface="Arial" pitchFamily="34" charset="0"/>
                        </a:rPr>
                        <a:t>2</a:t>
                      </a:r>
                      <a:r>
                        <a:rPr lang="en-US" sz="2000" b="1">
                          <a:solidFill>
                            <a:schemeClr val="accent6">
                              <a:lumMod val="50000"/>
                            </a:schemeClr>
                          </a:solidFill>
                          <a:effectLst/>
                          <a:latin typeface="Arial" pitchFamily="34" charset="0"/>
                          <a:cs typeface="Arial" pitchFamily="34" charset="0"/>
                        </a:rPr>
                        <a:t>S</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a:solidFill>
                            <a:schemeClr val="accent6">
                              <a:lumMod val="50000"/>
                            </a:schemeClr>
                          </a:solidFill>
                          <a:effectLst/>
                          <a:latin typeface="Arial" pitchFamily="34" charset="0"/>
                          <a:cs typeface="Arial" pitchFamily="34" charset="0"/>
                        </a:rPr>
                        <a:t>2∙10</a:t>
                      </a:r>
                      <a:r>
                        <a:rPr lang="en-US" sz="2000" b="1" baseline="30000">
                          <a:solidFill>
                            <a:schemeClr val="accent6">
                              <a:lumMod val="50000"/>
                            </a:schemeClr>
                          </a:solidFill>
                          <a:effectLst/>
                          <a:latin typeface="Arial" pitchFamily="34" charset="0"/>
                          <a:cs typeface="Arial" pitchFamily="34" charset="0"/>
                        </a:rPr>
                        <a:t>7</a:t>
                      </a:r>
                      <a:endParaRPr lang="ru-RU" sz="2000" b="1">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000" b="1" dirty="0">
                          <a:solidFill>
                            <a:schemeClr val="accent6">
                              <a:lumMod val="50000"/>
                            </a:schemeClr>
                          </a:solidFill>
                          <a:effectLst/>
                          <a:latin typeface="Arial" pitchFamily="34" charset="0"/>
                          <a:cs typeface="Arial" pitchFamily="34" charset="0"/>
                        </a:rPr>
                        <a:t>0,36 10</a:t>
                      </a:r>
                      <a:r>
                        <a:rPr lang="en-US" sz="2000" b="1" baseline="30000" dirty="0">
                          <a:solidFill>
                            <a:schemeClr val="accent6">
                              <a:lumMod val="50000"/>
                            </a:schemeClr>
                          </a:solidFill>
                          <a:effectLst/>
                          <a:latin typeface="Arial" pitchFamily="34" charset="0"/>
                          <a:cs typeface="Arial" pitchFamily="34" charset="0"/>
                        </a:rPr>
                        <a:t>7</a:t>
                      </a:r>
                      <a:endParaRPr lang="ru-RU" sz="2000" b="1" dirty="0">
                        <a:solidFill>
                          <a:schemeClr val="accent6">
                            <a:lumMod val="50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5113" name="Rectangle 1"/>
          <p:cNvSpPr>
            <a:spLocks noChangeArrowheads="1"/>
          </p:cNvSpPr>
          <p:nvPr/>
        </p:nvSpPr>
        <p:spPr bwMode="auto">
          <a:xfrm>
            <a:off x="619125" y="1700213"/>
            <a:ext cx="8005763" cy="369887"/>
          </a:xfrm>
          <a:prstGeom prst="rect">
            <a:avLst/>
          </a:prstGeom>
          <a:noFill/>
          <a:ln w="9525">
            <a:noFill/>
            <a:miter lim="800000"/>
            <a:headEnd/>
            <a:tailEnd/>
          </a:ln>
        </p:spPr>
        <p:txBody>
          <a:bodyPr wrap="none" anchor="ctr">
            <a:spAutoFit/>
          </a:bodyPr>
          <a:lstStyle/>
          <a:p>
            <a:pPr algn="just"/>
            <a:r>
              <a:rPr lang="ru-RU" b="1">
                <a:solidFill>
                  <a:srgbClr val="DCE6F2"/>
                </a:solidFill>
                <a:cs typeface="Times New Roman" pitchFamily="18" charset="0"/>
              </a:rPr>
              <a:t>Масса выбрасываемых в атмосферу загрязняющих веществ (т/год)</a:t>
            </a:r>
            <a:endParaRPr lang="ru-RU" b="1">
              <a:solidFill>
                <a:srgbClr val="DCE6F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3"/>
          <p:cNvPicPr>
            <a:picLocks noChangeAspect="1"/>
          </p:cNvPicPr>
          <p:nvPr/>
        </p:nvPicPr>
        <p:blipFill>
          <a:blip r:embed="rId2"/>
          <a:srcRect/>
          <a:stretch>
            <a:fillRect/>
          </a:stretch>
        </p:blipFill>
        <p:spPr bwMode="auto">
          <a:xfrm>
            <a:off x="0" y="20638"/>
            <a:ext cx="9126538" cy="6837362"/>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rgbClr val="C00000"/>
                </a:solidFill>
              </a:rPr>
              <a:t>ПОСЛЕДСТВИЯ</a:t>
            </a:r>
            <a:br>
              <a:rPr lang="ru-RU" b="1" dirty="0" smtClean="0">
                <a:solidFill>
                  <a:srgbClr val="C00000"/>
                </a:solidFill>
              </a:rPr>
            </a:br>
            <a:r>
              <a:rPr lang="ru-RU" b="1" dirty="0" smtClean="0">
                <a:solidFill>
                  <a:srgbClr val="C00000"/>
                </a:solidFill>
              </a:rPr>
              <a:t>от загрязнение </a:t>
            </a:r>
            <a:r>
              <a:rPr lang="ru-RU" b="1" dirty="0">
                <a:solidFill>
                  <a:srgbClr val="C00000"/>
                </a:solidFill>
              </a:rPr>
              <a:t>атмосферы</a:t>
            </a:r>
          </a:p>
        </p:txBody>
      </p:sp>
      <p:sp>
        <p:nvSpPr>
          <p:cNvPr id="3" name="Объект 2"/>
          <p:cNvSpPr>
            <a:spLocks noGrp="1"/>
          </p:cNvSpPr>
          <p:nvPr>
            <p:ph idx="1"/>
          </p:nvPr>
        </p:nvSpPr>
        <p:spPr>
          <a:xfrm>
            <a:off x="539750" y="1989138"/>
            <a:ext cx="8229600" cy="4525962"/>
          </a:xfrm>
        </p:spPr>
        <p:txBody>
          <a:bodyPr rtlCol="0">
            <a:normAutofit/>
          </a:bodyPr>
          <a:lstStyle/>
          <a:p>
            <a:pPr marL="0" indent="0" algn="just" eaLnBrk="1" fontAlgn="auto" hangingPunct="1">
              <a:spcAft>
                <a:spcPts val="0"/>
              </a:spcAft>
              <a:buFont typeface="Arial" pitchFamily="34" charset="0"/>
              <a:buNone/>
              <a:defRPr/>
            </a:pPr>
            <a:r>
              <a:rPr lang="ru-RU" dirty="0">
                <a:solidFill>
                  <a:srgbClr val="FF0000"/>
                </a:solidFill>
              </a:rPr>
              <a:t>Загрязнение атмосферы вызывает такие глобальные </a:t>
            </a:r>
            <a:r>
              <a:rPr lang="ru-RU" dirty="0" smtClean="0">
                <a:solidFill>
                  <a:srgbClr val="FF0000"/>
                </a:solidFill>
              </a:rPr>
              <a:t>проблемы:</a:t>
            </a:r>
          </a:p>
          <a:p>
            <a:pPr algn="just" eaLnBrk="1" fontAlgn="auto" hangingPunct="1">
              <a:spcAft>
                <a:spcPts val="0"/>
              </a:spcAft>
              <a:buFont typeface="Arial" pitchFamily="34" charset="0"/>
              <a:buChar char="•"/>
              <a:defRPr/>
            </a:pPr>
            <a:r>
              <a:rPr lang="ru-RU" dirty="0" smtClean="0">
                <a:solidFill>
                  <a:srgbClr val="FF0000"/>
                </a:solidFill>
              </a:rPr>
              <a:t> </a:t>
            </a:r>
            <a:r>
              <a:rPr lang="ru-RU" dirty="0">
                <a:solidFill>
                  <a:srgbClr val="FF0000"/>
                </a:solidFill>
              </a:rPr>
              <a:t>потепление климата (парниковый эффект</a:t>
            </a:r>
            <a:r>
              <a:rPr lang="ru-RU" dirty="0" smtClean="0">
                <a:solidFill>
                  <a:srgbClr val="FF0000"/>
                </a:solidFill>
              </a:rPr>
              <a:t>);</a:t>
            </a:r>
          </a:p>
          <a:p>
            <a:pPr algn="just" eaLnBrk="1" fontAlgn="auto" hangingPunct="1">
              <a:spcAft>
                <a:spcPts val="0"/>
              </a:spcAft>
              <a:buFont typeface="Arial" pitchFamily="34" charset="0"/>
              <a:buChar char="•"/>
              <a:defRPr/>
            </a:pPr>
            <a:r>
              <a:rPr lang="ru-RU" dirty="0" smtClean="0">
                <a:solidFill>
                  <a:srgbClr val="FF0000"/>
                </a:solidFill>
              </a:rPr>
              <a:t> </a:t>
            </a:r>
            <a:r>
              <a:rPr lang="ru-RU" dirty="0">
                <a:solidFill>
                  <a:srgbClr val="FF0000"/>
                </a:solidFill>
              </a:rPr>
              <a:t>кислотные </a:t>
            </a:r>
            <a:r>
              <a:rPr lang="ru-RU" dirty="0" smtClean="0">
                <a:solidFill>
                  <a:srgbClr val="FF0000"/>
                </a:solidFill>
              </a:rPr>
              <a:t>дожди;</a:t>
            </a:r>
          </a:p>
          <a:p>
            <a:pPr algn="just" eaLnBrk="1" fontAlgn="auto" hangingPunct="1">
              <a:spcAft>
                <a:spcPts val="0"/>
              </a:spcAft>
              <a:buFont typeface="Arial" pitchFamily="34" charset="0"/>
              <a:buChar char="•"/>
              <a:defRPr/>
            </a:pPr>
            <a:r>
              <a:rPr lang="ru-RU" dirty="0" smtClean="0">
                <a:solidFill>
                  <a:srgbClr val="FF0000"/>
                </a:solidFill>
              </a:rPr>
              <a:t> </a:t>
            </a:r>
            <a:r>
              <a:rPr lang="ru-RU" dirty="0">
                <a:solidFill>
                  <a:srgbClr val="FF0000"/>
                </a:solidFill>
              </a:rPr>
              <a:t>разрушение озонового </a:t>
            </a:r>
            <a:r>
              <a:rPr lang="ru-RU" dirty="0" smtClean="0">
                <a:solidFill>
                  <a:srgbClr val="FF0000"/>
                </a:solidFill>
              </a:rPr>
              <a:t>слоя;</a:t>
            </a:r>
          </a:p>
          <a:p>
            <a:pPr algn="just" eaLnBrk="1" fontAlgn="auto" hangingPunct="1">
              <a:spcAft>
                <a:spcPts val="0"/>
              </a:spcAft>
              <a:buFont typeface="Arial" pitchFamily="34" charset="0"/>
              <a:buChar char="•"/>
              <a:defRPr/>
            </a:pPr>
            <a:r>
              <a:rPr lang="ru-RU" dirty="0" smtClean="0">
                <a:solidFill>
                  <a:srgbClr val="FF0000"/>
                </a:solidFill>
              </a:rPr>
              <a:t> опустынивание.</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a:xfrm>
            <a:off x="457200" y="0"/>
            <a:ext cx="8229600" cy="765175"/>
          </a:xfrm>
        </p:spPr>
        <p:txBody>
          <a:bodyPr/>
          <a:lstStyle/>
          <a:p>
            <a:pPr eaLnBrk="1" hangingPunct="1"/>
            <a:r>
              <a:rPr lang="ru-RU" b="1" smtClean="0"/>
              <a:t>ПАРНИКОВЫЙ ЭФФЕКТ</a:t>
            </a:r>
          </a:p>
        </p:txBody>
      </p:sp>
      <p:graphicFrame>
        <p:nvGraphicFramePr>
          <p:cNvPr id="4" name="Таблица 3"/>
          <p:cNvGraphicFramePr>
            <a:graphicFrameLocks noGrp="1"/>
          </p:cNvGraphicFramePr>
          <p:nvPr/>
        </p:nvGraphicFramePr>
        <p:xfrm>
          <a:off x="312738" y="1687513"/>
          <a:ext cx="8229600" cy="2468880"/>
        </p:xfrm>
        <a:graphic>
          <a:graphicData uri="http://schemas.openxmlformats.org/drawingml/2006/table">
            <a:tbl>
              <a:tblPr/>
              <a:tblGrid>
                <a:gridCol w="2743200"/>
                <a:gridCol w="2743200"/>
                <a:gridCol w="2743200"/>
              </a:tblGrid>
              <a:tr h="0">
                <a:tc gridSpan="3">
                  <a:txBody>
                    <a:bodyPr/>
                    <a:lstStyle/>
                    <a:p>
                      <a:pPr algn="ctr"/>
                      <a:r>
                        <a:rPr lang="ru-RU" b="1" dirty="0"/>
                        <a:t>Основные парниковые газы атмосферы Земли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r>
              <a:tr h="0">
                <a:tc>
                  <a:txBody>
                    <a:bodyPr/>
                    <a:lstStyle/>
                    <a:p>
                      <a:pPr algn="ctr"/>
                      <a:r>
                        <a:rPr lang="ru-RU" b="1">
                          <a:effectLst/>
                        </a:rPr>
                        <a:t>Газ</a:t>
                      </a:r>
                      <a:br>
                        <a:rPr lang="ru-RU" b="1">
                          <a:effectLst/>
                        </a:rPr>
                      </a:br>
                      <a:r>
                        <a:rPr lang="ru-RU" b="1">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FF"/>
                    </a:solidFill>
                  </a:tcPr>
                </a:tc>
                <a:tc>
                  <a:txBody>
                    <a:bodyPr/>
                    <a:lstStyle/>
                    <a:p>
                      <a:pPr algn="ctr"/>
                      <a:r>
                        <a:rPr lang="ru-RU" b="1" dirty="0">
                          <a:effectLst/>
                        </a:rPr>
                        <a:t>Формула</a:t>
                      </a:r>
                      <a:br>
                        <a:rPr lang="ru-RU" b="1" dirty="0">
                          <a:effectLst/>
                        </a:rPr>
                      </a:br>
                      <a:r>
                        <a:rPr lang="ru-RU" b="1"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FF"/>
                    </a:solidFill>
                  </a:tcPr>
                </a:tc>
                <a:tc>
                  <a:txBody>
                    <a:bodyPr/>
                    <a:lstStyle/>
                    <a:p>
                      <a:pPr algn="ctr"/>
                      <a:r>
                        <a:rPr lang="ru-RU" b="1" dirty="0">
                          <a:effectLst/>
                        </a:rPr>
                        <a:t>Вклад</a:t>
                      </a:r>
                      <a:br>
                        <a:rPr lang="ru-RU" b="1" dirty="0">
                          <a:effectLst/>
                        </a:rPr>
                      </a:br>
                      <a:r>
                        <a:rPr lang="ru-RU" b="1"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FF"/>
                    </a:solidFill>
                  </a:tcPr>
                </a:tc>
              </a:tr>
              <a:tr h="0">
                <a:tc>
                  <a:txBody>
                    <a:bodyPr/>
                    <a:lstStyle/>
                    <a:p>
                      <a:r>
                        <a:rPr lang="ru-RU" b="1">
                          <a:effectLst/>
                        </a:rPr>
                        <a:t>Водяной пар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b="1" dirty="0">
                          <a:effectLst/>
                        </a:rPr>
                        <a:t>H</a:t>
                      </a:r>
                      <a:r>
                        <a:rPr lang="en-US" b="1" baseline="-25000" dirty="0">
                          <a:effectLst/>
                        </a:rPr>
                        <a:t>2</a:t>
                      </a:r>
                      <a:r>
                        <a:rPr lang="en-US" b="1" dirty="0">
                          <a:effectLst/>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b="1" dirty="0">
                          <a:effectLst/>
                        </a:rPr>
                        <a:t>36 — 72 %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r>
                        <a:rPr lang="ru-RU" b="1">
                          <a:effectLst/>
                        </a:rPr>
                        <a:t>Диоксид углерода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b="1">
                          <a:effectLst/>
                        </a:rPr>
                        <a:t>CO</a:t>
                      </a:r>
                      <a:r>
                        <a:rPr lang="en-US" b="1" baseline="-25000">
                          <a:effectLst/>
                        </a:rPr>
                        <a:t>2</a:t>
                      </a:r>
                      <a:endParaRPr lang="en-US" b="1">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b="1" dirty="0">
                          <a:effectLst/>
                        </a:rPr>
                        <a:t>9 — 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r>
                        <a:rPr lang="ru-RU" b="1">
                          <a:effectLst/>
                        </a:rPr>
                        <a:t>Метан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b="1">
                          <a:effectLst/>
                        </a:rPr>
                        <a:t>CH</a:t>
                      </a:r>
                      <a:r>
                        <a:rPr lang="en-US" b="1" baseline="-25000">
                          <a:effectLst/>
                        </a:rPr>
                        <a:t>4</a:t>
                      </a:r>
                      <a:endParaRPr lang="en-US" b="1">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b="1" dirty="0">
                          <a:effectLst/>
                        </a:rPr>
                        <a:t>4 — 9 %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r>
                        <a:rPr lang="ru-RU" b="1">
                          <a:effectLst/>
                        </a:rPr>
                        <a:t>Озон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b="1">
                          <a:effectLst/>
                        </a:rPr>
                        <a:t>O</a:t>
                      </a:r>
                      <a:r>
                        <a:rPr lang="en-US" b="1" baseline="-25000">
                          <a:effectLst/>
                        </a:rPr>
                        <a:t>3</a:t>
                      </a:r>
                      <a:endParaRPr lang="en-US" b="1">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b="1" dirty="0">
                          <a:effectLst/>
                        </a:rPr>
                        <a:t>3 — 7 %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7134" name="Rectangle 1"/>
          <p:cNvSpPr>
            <a:spLocks noChangeArrowheads="1"/>
          </p:cNvSpPr>
          <p:nvPr/>
        </p:nvSpPr>
        <p:spPr bwMode="auto">
          <a:xfrm>
            <a:off x="457200" y="2628900"/>
            <a:ext cx="9144000" cy="0"/>
          </a:xfrm>
          <a:prstGeom prst="rect">
            <a:avLst/>
          </a:prstGeom>
          <a:noFill/>
          <a:ln w="9525">
            <a:noFill/>
            <a:miter lim="800000"/>
            <a:headEnd/>
            <a:tailEnd/>
          </a:ln>
        </p:spPr>
        <p:txBody>
          <a:bodyPr wrap="none" anchor="ctr">
            <a:spAutoFit/>
          </a:bodyPr>
          <a:lstStyle/>
          <a:p>
            <a:r>
              <a:rPr lang="ru-RU"/>
              <a:t/>
            </a:r>
            <a:br>
              <a:rPr lang="ru-RU"/>
            </a:br>
            <a:endParaRPr lang="ru-RU"/>
          </a:p>
        </p:txBody>
      </p:sp>
      <p:sp>
        <p:nvSpPr>
          <p:cNvPr id="47135" name="Прямоугольник 5"/>
          <p:cNvSpPr>
            <a:spLocks noChangeArrowheads="1"/>
          </p:cNvSpPr>
          <p:nvPr/>
        </p:nvSpPr>
        <p:spPr bwMode="auto">
          <a:xfrm>
            <a:off x="250825" y="765175"/>
            <a:ext cx="8353425" cy="922338"/>
          </a:xfrm>
          <a:prstGeom prst="rect">
            <a:avLst/>
          </a:prstGeom>
          <a:noFill/>
          <a:ln w="9525">
            <a:noFill/>
            <a:miter lim="800000"/>
            <a:headEnd/>
            <a:tailEnd/>
          </a:ln>
        </p:spPr>
        <p:txBody>
          <a:bodyPr>
            <a:spAutoFit/>
          </a:bodyPr>
          <a:lstStyle/>
          <a:p>
            <a:pPr algn="just"/>
            <a:r>
              <a:rPr lang="ru-RU" b="1">
                <a:latin typeface="Calibri" pitchFamily="34" charset="0"/>
              </a:rPr>
              <a:t>	Парнико́вый эффе́кт</a:t>
            </a:r>
            <a:r>
              <a:rPr lang="ru-RU">
                <a:latin typeface="Calibri" pitchFamily="34" charset="0"/>
              </a:rPr>
              <a:t> — повышение </a:t>
            </a:r>
            <a:r>
              <a:rPr lang="ru-RU">
                <a:latin typeface="Calibri" pitchFamily="34" charset="0"/>
                <a:hlinkClick r:id="rId2" tooltip="Температура"/>
              </a:rPr>
              <a:t>температуры</a:t>
            </a:r>
            <a:r>
              <a:rPr lang="ru-RU">
                <a:latin typeface="Calibri" pitchFamily="34" charset="0"/>
              </a:rPr>
              <a:t> нижних слоёв </a:t>
            </a:r>
            <a:r>
              <a:rPr lang="ru-RU">
                <a:latin typeface="Calibri" pitchFamily="34" charset="0"/>
                <a:hlinkClick r:id="rId3" tooltip="Атмосфера"/>
              </a:rPr>
              <a:t>атмосферы</a:t>
            </a:r>
            <a:r>
              <a:rPr lang="ru-RU">
                <a:latin typeface="Calibri" pitchFamily="34" charset="0"/>
              </a:rPr>
              <a:t> </a:t>
            </a:r>
            <a:r>
              <a:rPr lang="ru-RU">
                <a:latin typeface="Calibri" pitchFamily="34" charset="0"/>
                <a:hlinkClick r:id="rId4" tooltip="Земля"/>
              </a:rPr>
              <a:t>планеты</a:t>
            </a:r>
            <a:r>
              <a:rPr lang="ru-RU">
                <a:latin typeface="Calibri" pitchFamily="34" charset="0"/>
              </a:rPr>
              <a:t> по сравнению с </a:t>
            </a:r>
            <a:r>
              <a:rPr lang="ru-RU">
                <a:latin typeface="Calibri" pitchFamily="34" charset="0"/>
                <a:hlinkClick r:id="rId5" tooltip="Эффективная температура"/>
              </a:rPr>
              <a:t>эффективной температурой</a:t>
            </a:r>
            <a:r>
              <a:rPr lang="ru-RU">
                <a:latin typeface="Calibri" pitchFamily="34" charset="0"/>
              </a:rPr>
              <a:t>, то есть температурой теплового излучения планеты, наблюдаемого из космоса.</a:t>
            </a:r>
          </a:p>
        </p:txBody>
      </p:sp>
      <p:sp>
        <p:nvSpPr>
          <p:cNvPr id="47136" name="Прямоугольник 6"/>
          <p:cNvSpPr>
            <a:spLocks noChangeArrowheads="1"/>
          </p:cNvSpPr>
          <p:nvPr/>
        </p:nvSpPr>
        <p:spPr bwMode="auto">
          <a:xfrm>
            <a:off x="5122863" y="4365625"/>
            <a:ext cx="3455987" cy="2030413"/>
          </a:xfrm>
          <a:prstGeom prst="rect">
            <a:avLst/>
          </a:prstGeom>
          <a:noFill/>
          <a:ln w="9525">
            <a:noFill/>
            <a:miter lim="800000"/>
            <a:headEnd/>
            <a:tailEnd/>
          </a:ln>
        </p:spPr>
        <p:txBody>
          <a:bodyPr>
            <a:spAutoFit/>
          </a:bodyPr>
          <a:lstStyle/>
          <a:p>
            <a:pPr algn="just"/>
            <a:r>
              <a:rPr lang="ru-RU">
                <a:latin typeface="Calibri" pitchFamily="34" charset="0"/>
              </a:rPr>
              <a:t>	Это процесс, при котором поглощение и испускание инфракрасного излучения атмосферными газами вызывает нагрев атмосферы и поверхности планеты.</a:t>
            </a:r>
          </a:p>
        </p:txBody>
      </p:sp>
      <p:pic>
        <p:nvPicPr>
          <p:cNvPr id="47137" name="Рисунок 9"/>
          <p:cNvPicPr>
            <a:picLocks noChangeAspect="1"/>
          </p:cNvPicPr>
          <p:nvPr/>
        </p:nvPicPr>
        <p:blipFill>
          <a:blip r:embed="rId6"/>
          <a:srcRect/>
          <a:stretch>
            <a:fillRect/>
          </a:stretch>
        </p:blipFill>
        <p:spPr bwMode="auto">
          <a:xfrm>
            <a:off x="34925" y="4221163"/>
            <a:ext cx="4392613"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Рисунок 3"/>
          <p:cNvPicPr>
            <a:picLocks noChangeAspect="1"/>
          </p:cNvPicPr>
          <p:nvPr/>
        </p:nvPicPr>
        <p:blipFill>
          <a:blip r:embed="rId2"/>
          <a:srcRect/>
          <a:stretch>
            <a:fillRect/>
          </a:stretch>
        </p:blipFill>
        <p:spPr bwMode="auto">
          <a:xfrm>
            <a:off x="0" y="0"/>
            <a:ext cx="9144000" cy="692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chemeClr val="accent6">
                    <a:lumMod val="50000"/>
                  </a:schemeClr>
                </a:solidFill>
              </a:rPr>
              <a:t>ОБРАЗОВАНИЕ КИСЛОТНЫХ ДОЖДЕЙ</a:t>
            </a:r>
            <a:endParaRPr lang="ru-RU" b="1" dirty="0">
              <a:solidFill>
                <a:schemeClr val="accent6">
                  <a:lumMod val="50000"/>
                </a:schemeClr>
              </a:solidFill>
            </a:endParaRPr>
          </a:p>
        </p:txBody>
      </p:sp>
      <p:pic>
        <p:nvPicPr>
          <p:cNvPr id="49154" name="Рисунок 5"/>
          <p:cNvPicPr>
            <a:picLocks noChangeAspect="1"/>
          </p:cNvPicPr>
          <p:nvPr/>
        </p:nvPicPr>
        <p:blipFill>
          <a:blip r:embed="rId2"/>
          <a:srcRect/>
          <a:stretch>
            <a:fillRect/>
          </a:stretch>
        </p:blipFill>
        <p:spPr bwMode="auto">
          <a:xfrm>
            <a:off x="22225" y="1989138"/>
            <a:ext cx="9144000" cy="470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450" y="115888"/>
            <a:ext cx="7118350" cy="585787"/>
          </a:xfrm>
          <a:prstGeom prst="rect">
            <a:avLst/>
          </a:prstGeom>
        </p:spPr>
        <p:txBody>
          <a:bodyPr wrap="none">
            <a:spAutoFit/>
          </a:bodyPr>
          <a:lstStyle/>
          <a:p>
            <a:pPr fontAlgn="auto">
              <a:spcBef>
                <a:spcPts val="0"/>
              </a:spcBef>
              <a:spcAft>
                <a:spcPts val="0"/>
              </a:spcAft>
              <a:defRPr/>
            </a:pPr>
            <a:r>
              <a:rPr lang="ru-RU" sz="3200" b="1" dirty="0">
                <a:solidFill>
                  <a:schemeClr val="accent6">
                    <a:lumMod val="50000"/>
                  </a:schemeClr>
                </a:solidFill>
                <a:latin typeface="Arial" pitchFamily="34" charset="0"/>
                <a:cs typeface="Arial" pitchFamily="34" charset="0"/>
              </a:rPr>
              <a:t>РАЗРУШЕНИЕ ОЗОНОВОГО СЛОЯ</a:t>
            </a:r>
          </a:p>
        </p:txBody>
      </p:sp>
      <p:pic>
        <p:nvPicPr>
          <p:cNvPr id="50178" name="Рисунок 4"/>
          <p:cNvPicPr>
            <a:picLocks noChangeAspect="1"/>
          </p:cNvPicPr>
          <p:nvPr/>
        </p:nvPicPr>
        <p:blipFill>
          <a:blip r:embed="rId2"/>
          <a:srcRect/>
          <a:stretch>
            <a:fillRect/>
          </a:stretch>
        </p:blipFill>
        <p:spPr bwMode="auto">
          <a:xfrm>
            <a:off x="-323850" y="1844675"/>
            <a:ext cx="6516688" cy="4679950"/>
          </a:xfrm>
          <a:prstGeom prst="rect">
            <a:avLst/>
          </a:prstGeom>
          <a:noFill/>
          <a:ln w="9525">
            <a:noFill/>
            <a:miter lim="800000"/>
            <a:headEnd/>
            <a:tailEnd/>
          </a:ln>
        </p:spPr>
      </p:pic>
      <p:pic>
        <p:nvPicPr>
          <p:cNvPr id="50179" name="Рисунок 5"/>
          <p:cNvPicPr>
            <a:picLocks noChangeAspect="1"/>
          </p:cNvPicPr>
          <p:nvPr/>
        </p:nvPicPr>
        <p:blipFill>
          <a:blip r:embed="rId3"/>
          <a:srcRect/>
          <a:stretch>
            <a:fillRect/>
          </a:stretch>
        </p:blipFill>
        <p:spPr bwMode="auto">
          <a:xfrm>
            <a:off x="5956300" y="722313"/>
            <a:ext cx="2940050" cy="2159000"/>
          </a:xfrm>
          <a:prstGeom prst="rect">
            <a:avLst/>
          </a:prstGeom>
          <a:noFill/>
          <a:ln w="9525">
            <a:noFill/>
            <a:miter lim="800000"/>
            <a:headEnd/>
            <a:tailEnd/>
          </a:ln>
        </p:spPr>
      </p:pic>
      <p:pic>
        <p:nvPicPr>
          <p:cNvPr id="50180" name="Рисунок 6"/>
          <p:cNvPicPr>
            <a:picLocks noChangeAspect="1"/>
          </p:cNvPicPr>
          <p:nvPr/>
        </p:nvPicPr>
        <p:blipFill>
          <a:blip r:embed="rId4"/>
          <a:srcRect/>
          <a:stretch>
            <a:fillRect/>
          </a:stretch>
        </p:blipFill>
        <p:spPr bwMode="auto">
          <a:xfrm>
            <a:off x="5867400" y="2924175"/>
            <a:ext cx="3103563" cy="3879850"/>
          </a:xfrm>
          <a:prstGeom prst="rect">
            <a:avLst/>
          </a:prstGeom>
          <a:noFill/>
          <a:ln w="9525">
            <a:noFill/>
            <a:miter lim="800000"/>
            <a:headEnd/>
            <a:tailEnd/>
          </a:ln>
        </p:spPr>
      </p:pic>
      <p:sp>
        <p:nvSpPr>
          <p:cNvPr id="50181" name="Прямоугольник 7"/>
          <p:cNvSpPr>
            <a:spLocks noChangeArrowheads="1"/>
          </p:cNvSpPr>
          <p:nvPr/>
        </p:nvSpPr>
        <p:spPr bwMode="auto">
          <a:xfrm>
            <a:off x="209550" y="598488"/>
            <a:ext cx="5711825" cy="1200150"/>
          </a:xfrm>
          <a:prstGeom prst="rect">
            <a:avLst/>
          </a:prstGeom>
          <a:noFill/>
          <a:ln w="9525">
            <a:noFill/>
            <a:miter lim="800000"/>
            <a:headEnd/>
            <a:tailEnd/>
          </a:ln>
        </p:spPr>
        <p:txBody>
          <a:bodyPr>
            <a:spAutoFit/>
          </a:bodyPr>
          <a:lstStyle/>
          <a:p>
            <a:pPr algn="just"/>
            <a:r>
              <a:rPr lang="ru-RU">
                <a:latin typeface="Calibri" pitchFamily="34" charset="0"/>
              </a:rPr>
              <a:t>	Относительно высокая концентрация озона (около 8 </a:t>
            </a:r>
            <a:r>
              <a:rPr lang="ru-RU">
                <a:latin typeface="Calibri" pitchFamily="34" charset="0"/>
                <a:hlinkClick r:id="rId5" tooltip="Литр"/>
              </a:rPr>
              <a:t>мл</a:t>
            </a:r>
            <a:r>
              <a:rPr lang="ru-RU">
                <a:latin typeface="Calibri" pitchFamily="34" charset="0"/>
              </a:rPr>
              <a:t>/</a:t>
            </a:r>
            <a:r>
              <a:rPr lang="ru-RU">
                <a:latin typeface="Calibri" pitchFamily="34" charset="0"/>
                <a:hlinkClick r:id="rId6" tooltip="Метр"/>
              </a:rPr>
              <a:t>м</a:t>
            </a:r>
            <a:r>
              <a:rPr lang="ru-RU">
                <a:latin typeface="Calibri" pitchFamily="34" charset="0"/>
              </a:rPr>
              <a:t>³) поглощает опасные ультрафиолетовые лучи и защищает всё живущее на суше от губительного излучения.</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dirty="0" smtClean="0">
                <a:solidFill>
                  <a:schemeClr val="accent6">
                    <a:lumMod val="50000"/>
                  </a:schemeClr>
                </a:solidFill>
              </a:rPr>
              <a:t>ОПУСТЫНИВАНИЕ</a:t>
            </a:r>
            <a:endParaRPr lang="ru-RU" b="1" dirty="0">
              <a:solidFill>
                <a:schemeClr val="accent6">
                  <a:lumMod val="50000"/>
                </a:schemeClr>
              </a:solidFill>
            </a:endParaRPr>
          </a:p>
        </p:txBody>
      </p:sp>
      <p:sp>
        <p:nvSpPr>
          <p:cNvPr id="51202" name="Прямоугольник 3"/>
          <p:cNvSpPr>
            <a:spLocks noChangeArrowheads="1"/>
          </p:cNvSpPr>
          <p:nvPr/>
        </p:nvSpPr>
        <p:spPr bwMode="auto">
          <a:xfrm>
            <a:off x="323850" y="1125538"/>
            <a:ext cx="8569325" cy="1200150"/>
          </a:xfrm>
          <a:prstGeom prst="rect">
            <a:avLst/>
          </a:prstGeom>
          <a:noFill/>
          <a:ln w="9525">
            <a:noFill/>
            <a:miter lim="800000"/>
            <a:headEnd/>
            <a:tailEnd/>
          </a:ln>
        </p:spPr>
        <p:txBody>
          <a:bodyPr>
            <a:spAutoFit/>
          </a:bodyPr>
          <a:lstStyle/>
          <a:p>
            <a:pPr algn="just"/>
            <a:r>
              <a:rPr lang="ru-RU" b="1">
                <a:latin typeface="Calibri" pitchFamily="34" charset="0"/>
              </a:rPr>
              <a:t>	Опусты́нивание</a:t>
            </a:r>
            <a:r>
              <a:rPr lang="ru-RU">
                <a:latin typeface="Calibri" pitchFamily="34" charset="0"/>
              </a:rPr>
              <a:t> или </a:t>
            </a:r>
            <a:r>
              <a:rPr lang="ru-RU" b="1">
                <a:latin typeface="Calibri" pitchFamily="34" charset="0"/>
              </a:rPr>
              <a:t>дезертификация</a:t>
            </a:r>
            <a:r>
              <a:rPr lang="ru-RU">
                <a:latin typeface="Calibri" pitchFamily="34" charset="0"/>
              </a:rPr>
              <a:t> — </a:t>
            </a:r>
            <a:r>
              <a:rPr lang="ru-RU">
                <a:latin typeface="Calibri" pitchFamily="34" charset="0"/>
                <a:hlinkClick r:id="rId2" tooltip="Деградация"/>
              </a:rPr>
              <a:t>деградация</a:t>
            </a:r>
            <a:r>
              <a:rPr lang="ru-RU">
                <a:latin typeface="Calibri" pitchFamily="34" charset="0"/>
              </a:rPr>
              <a:t> земель в </a:t>
            </a:r>
            <a:r>
              <a:rPr lang="ru-RU">
                <a:latin typeface="Calibri" pitchFamily="34" charset="0"/>
                <a:hlinkClick r:id="rId3" tooltip="Аридный климат"/>
              </a:rPr>
              <a:t>аридных</a:t>
            </a:r>
            <a:r>
              <a:rPr lang="ru-RU">
                <a:latin typeface="Calibri" pitchFamily="34" charset="0"/>
              </a:rPr>
              <a:t>, полуаридных (семиаридных) и засушливых (субгумидных) областях земного шара, вызванная как деятельностью человека (антропогенными причинами), так и природными факторами и процессами. </a:t>
            </a:r>
          </a:p>
        </p:txBody>
      </p:sp>
      <p:sp>
        <p:nvSpPr>
          <p:cNvPr id="51203" name="Прямоугольник 4"/>
          <p:cNvSpPr>
            <a:spLocks noChangeArrowheads="1"/>
          </p:cNvSpPr>
          <p:nvPr/>
        </p:nvSpPr>
        <p:spPr bwMode="auto">
          <a:xfrm>
            <a:off x="320675" y="4797425"/>
            <a:ext cx="8569325" cy="1754188"/>
          </a:xfrm>
          <a:prstGeom prst="rect">
            <a:avLst/>
          </a:prstGeom>
          <a:noFill/>
          <a:ln w="9525">
            <a:noFill/>
            <a:miter lim="800000"/>
            <a:headEnd/>
            <a:tailEnd/>
          </a:ln>
        </p:spPr>
        <p:txBody>
          <a:bodyPr>
            <a:spAutoFit/>
          </a:bodyPr>
          <a:lstStyle/>
          <a:p>
            <a:pPr algn="just"/>
            <a:r>
              <a:rPr lang="ru-RU">
                <a:latin typeface="Calibri" pitchFamily="34" charset="0"/>
              </a:rPr>
              <a:t>	Последствия опустынивания в </a:t>
            </a:r>
            <a:r>
              <a:rPr lang="ru-RU">
                <a:latin typeface="Calibri" pitchFamily="34" charset="0"/>
                <a:hlinkClick r:id="rId4" tooltip="Экология"/>
              </a:rPr>
              <a:t>экологическом</a:t>
            </a:r>
            <a:r>
              <a:rPr lang="ru-RU">
                <a:latin typeface="Calibri" pitchFamily="34" charset="0"/>
              </a:rPr>
              <a:t> и </a:t>
            </a:r>
            <a:r>
              <a:rPr lang="ru-RU">
                <a:latin typeface="Calibri" pitchFamily="34" charset="0"/>
                <a:hlinkClick r:id="rId5" tooltip="Экономика"/>
              </a:rPr>
              <a:t>экономическом</a:t>
            </a:r>
            <a:r>
              <a:rPr lang="ru-RU">
                <a:latin typeface="Calibri" pitchFamily="34" charset="0"/>
              </a:rPr>
              <a:t> отношении очень существенные и почти всегда отрицательные. Уменьшается производительность сельского хозяйства, сокращаются разнообразие видов и количество животных, что особенно в бедных странах приводит к ещё большей зависимости от природных ресурсов. Опустынивание ограничивает доступность элементарных услуг экосистемы и угрожает безопасности людей.</a:t>
            </a:r>
          </a:p>
        </p:txBody>
      </p:sp>
      <p:pic>
        <p:nvPicPr>
          <p:cNvPr id="51204" name="Picture 2" descr="http://www.inmoment.ru/img/day-combat-drought.jpg"/>
          <p:cNvPicPr>
            <a:picLocks noChangeAspect="1" noChangeArrowheads="1"/>
          </p:cNvPicPr>
          <p:nvPr/>
        </p:nvPicPr>
        <p:blipFill>
          <a:blip r:embed="rId6"/>
          <a:srcRect/>
          <a:stretch>
            <a:fillRect/>
          </a:stretch>
        </p:blipFill>
        <p:spPr bwMode="auto">
          <a:xfrm>
            <a:off x="6588125" y="2420938"/>
            <a:ext cx="2095500" cy="2066925"/>
          </a:xfrm>
          <a:prstGeom prst="rect">
            <a:avLst/>
          </a:prstGeom>
          <a:noFill/>
          <a:ln w="9525">
            <a:noFill/>
            <a:miter lim="800000"/>
            <a:headEnd/>
            <a:tailEnd/>
          </a:ln>
        </p:spPr>
      </p:pic>
      <p:pic>
        <p:nvPicPr>
          <p:cNvPr id="51205" name="Picture 4" descr="https://encrypted-tbn0.gstatic.com/images?q=tbn:ANd9GcS2psBxh8EV-ypAt3cwC2v-NOW33wm8H5p7T147XDVHtdPNTOup"/>
          <p:cNvPicPr>
            <a:picLocks noChangeAspect="1" noChangeArrowheads="1"/>
          </p:cNvPicPr>
          <p:nvPr/>
        </p:nvPicPr>
        <p:blipFill>
          <a:blip r:embed="rId7"/>
          <a:srcRect/>
          <a:stretch>
            <a:fillRect/>
          </a:stretch>
        </p:blipFill>
        <p:spPr bwMode="auto">
          <a:xfrm>
            <a:off x="395288" y="2420938"/>
            <a:ext cx="3168650" cy="2036762"/>
          </a:xfrm>
          <a:prstGeom prst="rect">
            <a:avLst/>
          </a:prstGeom>
          <a:noFill/>
          <a:ln w="9525">
            <a:noFill/>
            <a:miter lim="800000"/>
            <a:headEnd/>
            <a:tailEnd/>
          </a:ln>
        </p:spPr>
      </p:pic>
      <p:pic>
        <p:nvPicPr>
          <p:cNvPr id="51206" name="Picture 6" descr="https://encrypted-tbn3.gstatic.com/images?q=tbn:ANd9GcS2nOD2ZI_eUKVABg474Bda4iU1zxXz_OGSb7wI_lnGjJxjwxcNiA"/>
          <p:cNvPicPr>
            <a:picLocks noChangeAspect="1" noChangeArrowheads="1"/>
          </p:cNvPicPr>
          <p:nvPr/>
        </p:nvPicPr>
        <p:blipFill>
          <a:blip r:embed="rId8"/>
          <a:srcRect/>
          <a:stretch>
            <a:fillRect/>
          </a:stretch>
        </p:blipFill>
        <p:spPr bwMode="auto">
          <a:xfrm>
            <a:off x="3708400" y="2420938"/>
            <a:ext cx="2701925" cy="203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539750" y="115888"/>
            <a:ext cx="8229600" cy="1143000"/>
          </a:xfrm>
        </p:spPr>
        <p:txBody>
          <a:bodyPr/>
          <a:lstStyle/>
          <a:p>
            <a:pPr eaLnBrk="1" hangingPunct="1"/>
            <a:r>
              <a:rPr lang="ru-RU" sz="3200" b="1" smtClean="0"/>
              <a:t>Общие требования по организации наблюдений за загрязнением атмосферного воздуха</a:t>
            </a:r>
            <a:endParaRPr lang="ru-RU" sz="3200" smtClean="0"/>
          </a:p>
        </p:txBody>
      </p:sp>
      <p:sp>
        <p:nvSpPr>
          <p:cNvPr id="4" name="Прямоугольник 3"/>
          <p:cNvSpPr/>
          <p:nvPr/>
        </p:nvSpPr>
        <p:spPr>
          <a:xfrm>
            <a:off x="17463" y="1557338"/>
            <a:ext cx="9004300" cy="5262562"/>
          </a:xfrm>
          <a:prstGeom prst="rect">
            <a:avLst/>
          </a:prstGeom>
        </p:spPr>
        <p:txBody>
          <a:bodyPr>
            <a:spAutoFit/>
          </a:bodyPr>
          <a:lstStyle/>
          <a:p>
            <a:pPr algn="just" fontAlgn="auto">
              <a:spcBef>
                <a:spcPts val="0"/>
              </a:spcBef>
              <a:spcAft>
                <a:spcPts val="0"/>
              </a:spcAft>
              <a:defRPr/>
            </a:pPr>
            <a:r>
              <a:rPr lang="en-US" sz="2400" dirty="0">
                <a:latin typeface="+mn-lt"/>
                <a:cs typeface="+mn-cs"/>
              </a:rPr>
              <a:t>	</a:t>
            </a:r>
            <a:r>
              <a:rPr lang="ru-RU" sz="2400" b="1" dirty="0">
                <a:solidFill>
                  <a:srgbClr val="FF0000"/>
                </a:solidFill>
                <a:latin typeface="+mn-lt"/>
                <a:cs typeface="+mn-cs"/>
              </a:rPr>
              <a:t>Организация наблюдений</a:t>
            </a:r>
            <a:r>
              <a:rPr lang="ru-RU" sz="2400" dirty="0">
                <a:latin typeface="+mn-lt"/>
                <a:cs typeface="+mn-cs"/>
              </a:rPr>
              <a:t> предусматривает контроль за распространением вредных примесей в системе: </a:t>
            </a:r>
            <a:r>
              <a:rPr lang="ru-RU" sz="2400" i="1" dirty="0">
                <a:latin typeface="+mn-lt"/>
                <a:cs typeface="+mn-cs"/>
              </a:rPr>
              <a:t>«атмосфера – гидросфера – литосфера – биосфера»</a:t>
            </a:r>
            <a:r>
              <a:rPr lang="ru-RU" sz="2400" dirty="0">
                <a:latin typeface="+mn-lt"/>
                <a:cs typeface="+mn-cs"/>
              </a:rPr>
              <a:t>. Для этой деятельности необходима: </a:t>
            </a:r>
          </a:p>
          <a:p>
            <a:pPr marL="342900" indent="-342900" algn="just" fontAlgn="auto">
              <a:spcBef>
                <a:spcPts val="0"/>
              </a:spcBef>
              <a:spcAft>
                <a:spcPts val="0"/>
              </a:spcAft>
              <a:buFont typeface="Arial" pitchFamily="34" charset="0"/>
              <a:buChar char="•"/>
              <a:defRPr/>
            </a:pPr>
            <a:r>
              <a:rPr lang="ru-RU" sz="2400" dirty="0">
                <a:latin typeface="+mn-lt"/>
                <a:cs typeface="+mn-cs"/>
              </a:rPr>
              <a:t>Информация про имеющиеся и перспективные источники загрязнения атмосферы (с учетом экономического развития региона);</a:t>
            </a:r>
          </a:p>
          <a:p>
            <a:pPr marL="342900" indent="-342900" algn="just" fontAlgn="auto">
              <a:spcBef>
                <a:spcPts val="0"/>
              </a:spcBef>
              <a:spcAft>
                <a:spcPts val="0"/>
              </a:spcAft>
              <a:buFont typeface="Arial" pitchFamily="34" charset="0"/>
              <a:buChar char="•"/>
              <a:defRPr/>
            </a:pPr>
            <a:r>
              <a:rPr lang="ru-RU" sz="2400" dirty="0">
                <a:latin typeface="+mn-lt"/>
                <a:cs typeface="+mn-cs"/>
              </a:rPr>
              <a:t>характеристика загрязняющих веществ (токсичность, физико-химические свойства);</a:t>
            </a:r>
          </a:p>
          <a:p>
            <a:pPr marL="342900" indent="-342900" algn="just" fontAlgn="auto">
              <a:spcBef>
                <a:spcPts val="0"/>
              </a:spcBef>
              <a:spcAft>
                <a:spcPts val="0"/>
              </a:spcAft>
              <a:buFont typeface="Arial" pitchFamily="34" charset="0"/>
              <a:buChar char="•"/>
              <a:defRPr/>
            </a:pPr>
            <a:r>
              <a:rPr lang="ru-RU" sz="2400" dirty="0">
                <a:latin typeface="+mn-lt"/>
                <a:cs typeface="+mn-cs"/>
              </a:rPr>
              <a:t>гидрометеорологические данные;</a:t>
            </a:r>
          </a:p>
          <a:p>
            <a:pPr marL="342900" indent="-342900" algn="just" fontAlgn="auto">
              <a:spcBef>
                <a:spcPts val="0"/>
              </a:spcBef>
              <a:spcAft>
                <a:spcPts val="0"/>
              </a:spcAft>
              <a:buFont typeface="Arial" pitchFamily="34" charset="0"/>
              <a:buChar char="•"/>
              <a:defRPr/>
            </a:pPr>
            <a:r>
              <a:rPr lang="ru-RU" sz="2400" dirty="0">
                <a:latin typeface="+mn-lt"/>
                <a:cs typeface="+mn-cs"/>
              </a:rPr>
              <a:t>результаты предыдущих исследований (ретроспективный анализ);</a:t>
            </a:r>
          </a:p>
          <a:p>
            <a:pPr marL="342900" indent="-342900" algn="just" fontAlgn="auto">
              <a:spcBef>
                <a:spcPts val="0"/>
              </a:spcBef>
              <a:spcAft>
                <a:spcPts val="0"/>
              </a:spcAft>
              <a:buFont typeface="Arial" pitchFamily="34" charset="0"/>
              <a:buChar char="•"/>
              <a:defRPr/>
            </a:pPr>
            <a:r>
              <a:rPr lang="ru-RU" sz="2400" dirty="0">
                <a:latin typeface="+mn-lt"/>
                <a:cs typeface="+mn-cs"/>
              </a:rPr>
              <a:t>данные о загрязнении атмосферы в других районах, регионах и странах</a:t>
            </a:r>
            <a:r>
              <a:rPr lang="en-US" sz="2400" dirty="0">
                <a:latin typeface="+mn-lt"/>
                <a:cs typeface="+mn-cs"/>
              </a:rPr>
              <a:t> (</a:t>
            </a:r>
            <a:r>
              <a:rPr lang="ru-RU" sz="2400" dirty="0">
                <a:latin typeface="+mn-lt"/>
                <a:cs typeface="+mn-cs"/>
              </a:rPr>
              <a:t>трансграничные наблюдения)</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84" name="Group 36"/>
          <p:cNvGraphicFramePr>
            <a:graphicFrameLocks noGrp="1"/>
          </p:cNvGraphicFramePr>
          <p:nvPr/>
        </p:nvGraphicFramePr>
        <p:xfrm>
          <a:off x="323850" y="549275"/>
          <a:ext cx="8569325" cy="5881371"/>
        </p:xfrm>
        <a:graphic>
          <a:graphicData uri="http://schemas.openxmlformats.org/drawingml/2006/table">
            <a:tbl>
              <a:tblPr/>
              <a:tblGrid>
                <a:gridCol w="1800225"/>
                <a:gridCol w="2484438"/>
                <a:gridCol w="1979612"/>
                <a:gridCol w="2305050"/>
              </a:tblGrid>
              <a:tr h="4318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Calibri" pitchFamily="34" charset="0"/>
                          <a:cs typeface="Arial" charset="0"/>
                        </a:rPr>
                        <a:t>Система наблюдений: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Calibri" pitchFamily="34" charset="0"/>
                          <a:cs typeface="Arial" charset="0"/>
                        </a:rPr>
                        <a:t>Система контроля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Исполнитель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Функции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Исполнитель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Функции: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r>
              <a:tr h="72072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FF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0000"/>
                          </a:solidFill>
                          <a:effectLst/>
                          <a:latin typeface="Arial" charset="0"/>
                          <a:cs typeface="Arial" charset="0"/>
                        </a:rPr>
                        <a:t>Госкомитет гидрометеоро-логии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предоставляют данные о метеорологических условиях и концентрации вредных веществ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0000"/>
                          </a:solidFill>
                          <a:effectLst/>
                          <a:latin typeface="Calibri" pitchFamily="34" charset="0"/>
                          <a:cs typeface="Arial" charset="0"/>
                        </a:rPr>
                        <a:t>Министерсто экологии и природных ресурсов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Соблюдение норм ПДВ предприятий</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Реализация мероприятий по охране воздуха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FF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0000"/>
                          </a:solidFill>
                          <a:effectLst/>
                          <a:latin typeface="Arial" charset="0"/>
                          <a:cs typeface="Arial" charset="0"/>
                        </a:rPr>
                        <a:t>Министерство охраны здоровья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наблюдения за уровнем заболеваемости населения в различных населенных пунктах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8636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Реализация мероприятий по охране воздуха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Соблюдение требований по проектировке, размещению новых предприятий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8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FF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0000"/>
                          </a:solidFill>
                          <a:effectLst/>
                          <a:latin typeface="Arial" charset="0"/>
                          <a:cs typeface="Arial" charset="0"/>
                        </a:rPr>
                        <a:t>Научный комитет Национальной академии наук Украины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авиационно-космические наблюдения за состоянием озонового слоя и глобальным загрязнением атмосферы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bl>
          </a:graphicData>
        </a:graphic>
      </p:graphicFrame>
      <p:sp>
        <p:nvSpPr>
          <p:cNvPr id="53281" name="Прямоугольник 5"/>
          <p:cNvSpPr>
            <a:spLocks noChangeArrowheads="1"/>
          </p:cNvSpPr>
          <p:nvPr/>
        </p:nvSpPr>
        <p:spPr bwMode="auto">
          <a:xfrm>
            <a:off x="0" y="0"/>
            <a:ext cx="9126538" cy="457200"/>
          </a:xfrm>
          <a:prstGeom prst="rect">
            <a:avLst/>
          </a:prstGeom>
          <a:noFill/>
          <a:ln w="9525">
            <a:noFill/>
            <a:miter lim="800000"/>
            <a:headEnd/>
            <a:tailEnd/>
          </a:ln>
        </p:spPr>
        <p:txBody>
          <a:bodyPr wrap="none">
            <a:spAutoFit/>
          </a:bodyPr>
          <a:lstStyle/>
          <a:p>
            <a:r>
              <a:rPr lang="ru-RU" sz="2400" b="1">
                <a:solidFill>
                  <a:srgbClr val="C00000"/>
                </a:solidFill>
                <a:latin typeface="Calibri" pitchFamily="34" charset="0"/>
              </a:rPr>
              <a:t>Функции организаторов системы мониторинга атмосферы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p:cNvPicPr>
            <a:picLocks noChangeAspect="1"/>
          </p:cNvPicPr>
          <p:nvPr/>
        </p:nvPicPr>
        <p:blipFill>
          <a:blip r:embed="rId2"/>
          <a:srcRect/>
          <a:stretch>
            <a:fillRect/>
          </a:stretch>
        </p:blipFill>
        <p:spPr bwMode="auto">
          <a:xfrm>
            <a:off x="0" y="95250"/>
            <a:ext cx="91440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ttp://warfare.be/0702ey70/update/december2005/a-50.jpg"/>
          <p:cNvPicPr>
            <a:picLocks noChangeAspect="1" noChangeArrowheads="1"/>
          </p:cNvPicPr>
          <p:nvPr/>
        </p:nvPicPr>
        <p:blipFill>
          <a:blip r:embed="rId2"/>
          <a:srcRect/>
          <a:stretch>
            <a:fillRect/>
          </a:stretch>
        </p:blipFill>
        <p:spPr bwMode="auto">
          <a:xfrm>
            <a:off x="0" y="0"/>
            <a:ext cx="9151938" cy="6858000"/>
          </a:xfrm>
          <a:prstGeom prst="rect">
            <a:avLst/>
          </a:prstGeom>
          <a:noFill/>
          <a:ln w="9525">
            <a:noFill/>
            <a:miter lim="800000"/>
            <a:headEnd/>
            <a:tailEnd/>
          </a:ln>
        </p:spPr>
      </p:pic>
      <p:sp>
        <p:nvSpPr>
          <p:cNvPr id="54274" name="Заголовок 1"/>
          <p:cNvSpPr>
            <a:spLocks noGrp="1"/>
          </p:cNvSpPr>
          <p:nvPr>
            <p:ph type="title"/>
          </p:nvPr>
        </p:nvSpPr>
        <p:spPr>
          <a:xfrm>
            <a:off x="519113" y="188913"/>
            <a:ext cx="8229600" cy="1143000"/>
          </a:xfrm>
        </p:spPr>
        <p:txBody>
          <a:bodyPr/>
          <a:lstStyle/>
          <a:p>
            <a:pPr algn="just" eaLnBrk="1" hangingPunct="1"/>
            <a:r>
              <a:rPr lang="ru-RU" sz="2400" i="1" smtClean="0"/>
              <a:t>	</a:t>
            </a:r>
            <a:r>
              <a:rPr lang="ru-RU" sz="2400" b="1" i="1" smtClean="0">
                <a:solidFill>
                  <a:srgbClr val="C00000"/>
                </a:solidFill>
              </a:rPr>
              <a:t>Трансграничный перенос</a:t>
            </a:r>
            <a:r>
              <a:rPr lang="ru-RU" sz="2400" smtClean="0"/>
              <a:t> приводит к распространению загрязнения с территории одной страны на территорию другой. </a:t>
            </a:r>
          </a:p>
        </p:txBody>
      </p:sp>
      <p:sp>
        <p:nvSpPr>
          <p:cNvPr id="54275" name="Прямоугольник 3"/>
          <p:cNvSpPr>
            <a:spLocks noChangeArrowheads="1"/>
          </p:cNvSpPr>
          <p:nvPr/>
        </p:nvSpPr>
        <p:spPr bwMode="auto">
          <a:xfrm>
            <a:off x="539750" y="1268413"/>
            <a:ext cx="8208963" cy="1570037"/>
          </a:xfrm>
          <a:prstGeom prst="rect">
            <a:avLst/>
          </a:prstGeom>
          <a:noFill/>
          <a:ln w="9525">
            <a:noFill/>
            <a:miter lim="800000"/>
            <a:headEnd/>
            <a:tailEnd/>
          </a:ln>
        </p:spPr>
        <p:txBody>
          <a:bodyPr>
            <a:spAutoFit/>
          </a:bodyPr>
          <a:lstStyle/>
          <a:p>
            <a:pPr algn="just"/>
            <a:r>
              <a:rPr lang="ru-RU" sz="2400" i="1">
                <a:latin typeface="Calibri" pitchFamily="34" charset="0"/>
              </a:rPr>
              <a:t> 	</a:t>
            </a:r>
            <a:r>
              <a:rPr lang="ru-RU" sz="2400">
                <a:latin typeface="Calibri" pitchFamily="34" charset="0"/>
              </a:rPr>
              <a:t>Для трансграничного переноса примесей воздушными массами необходим контроль за уровнем загрязнения и в тех регионах планеты, где нет интенсивного антропогенного воздействия.</a:t>
            </a:r>
          </a:p>
        </p:txBody>
      </p:sp>
      <p:sp>
        <p:nvSpPr>
          <p:cNvPr id="54276" name="Прямоугольник 4"/>
          <p:cNvSpPr>
            <a:spLocks noChangeArrowheads="1"/>
          </p:cNvSpPr>
          <p:nvPr/>
        </p:nvSpPr>
        <p:spPr bwMode="auto">
          <a:xfrm>
            <a:off x="539750" y="3767138"/>
            <a:ext cx="7993063" cy="3046412"/>
          </a:xfrm>
          <a:prstGeom prst="rect">
            <a:avLst/>
          </a:prstGeom>
          <a:noFill/>
          <a:ln w="9525">
            <a:noFill/>
            <a:miter lim="800000"/>
            <a:headEnd/>
            <a:tailEnd/>
          </a:ln>
        </p:spPr>
        <p:txBody>
          <a:bodyPr>
            <a:spAutoFit/>
          </a:bodyPr>
          <a:lstStyle/>
          <a:p>
            <a:pPr algn="just"/>
            <a:r>
              <a:rPr lang="ru-RU">
                <a:latin typeface="Calibri" pitchFamily="34" charset="0"/>
              </a:rPr>
              <a:t>	</a:t>
            </a:r>
            <a:r>
              <a:rPr lang="ru-RU" sz="2400" b="1">
                <a:solidFill>
                  <a:srgbClr val="C00000"/>
                </a:solidFill>
                <a:latin typeface="Calibri" pitchFamily="34" charset="0"/>
              </a:rPr>
              <a:t>Самолет-лаборатория</a:t>
            </a:r>
            <a:r>
              <a:rPr lang="ru-RU" sz="2400">
                <a:latin typeface="Calibri" pitchFamily="34" charset="0"/>
              </a:rPr>
              <a:t> оборудован аэроаналитической аппаратурой, изокинетическими заборниками аэрозолей на фильтры, что подвергают анализу в полете или в стационарных лабораториях, приборами для измерения радиоактивности воздуха и земной поверхности. Определяют следующие вещества: сернистый газ, сульфаты, сероводород, оксиды азота, пары ртути, тяжелые металлы, радионуклиды.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p:txBody>
          <a:bodyPr/>
          <a:lstStyle/>
          <a:p>
            <a:pPr eaLnBrk="1" hangingPunct="1"/>
            <a:r>
              <a:rPr lang="ru-RU" sz="3200" b="1" smtClean="0">
                <a:solidFill>
                  <a:srgbClr val="FF0000"/>
                </a:solidFill>
              </a:rPr>
              <a:t>Посты наблюдения за состоянием атмосферного воздуха</a:t>
            </a:r>
            <a:endParaRPr lang="ru-RU" sz="3200" smtClean="0">
              <a:solidFill>
                <a:srgbClr val="FF0000"/>
              </a:solidFill>
            </a:endParaRPr>
          </a:p>
        </p:txBody>
      </p:sp>
      <p:sp>
        <p:nvSpPr>
          <p:cNvPr id="55298" name="AutoShape 2" descr="data:image/jpeg;base64,/9j/4AAQSkZJRgABAQAAAQABAAD/2wCEAAkGBhQSERQUEhQQEhQUEBQUFBQQFRQUEBQQFRAWFRQUFBQXHCYeFxokGhUUHy8gIycpLCwsFR4xNTAqNSYrLCkBCQoKDgwOGg8PGi0kHSQpMCksLCwpLCwpLCwsKSwsLCkqKSwsLCwsLC0sLCwsKSoqKSwpLCwsKSwsLCkpKSksLP/AABEIAOEA4QMBIgACEQEDEQH/xAAbAAABBQEBAAAAAAAAAAAAAAADAAECBAUGB//EAFMQAAIBAgMDBQsIBQcLBQEAAAECAwARBBIhBRMxIjJBUWEGFCNScXJzgZGy0SQzQpKTobHBB1Nis/AWQ3SCtMTSFSU0RIOio7XCw+FUY2Sk8TX/xAAcAQABBQEBAQAAAAAAAAAAAAABAAIDBAUGBwj/xABEEQACAQICBQgFCAcJAAAAAAAAAQIDEQQhBRIxQXETMlFhgZGhsSIzwdHwFCM0QlJysrMGFSRic5LhFyVDU1SCwtLx/9oADAMBAAIRAxEAPwC235n8aQqTD8T+NICunseT3CR1chNVEo6NajYibLJamqAalnpWGjmotTM1DvREV5TQzVjdXpngtQsSKQIXp5ioMa5iXeKSQqPoIkmQFj1Mb28lK9Zcuyp5DiJhiJMOVYRoqJGyskURcE5hdhqDx0LW6KrV5uGrq737GaGCowqqo6jslG9+h60VsWb2ml2ngBc+S16wk27OxFiliwGqqNC2guTx1qzs3D4meLP3yoSSMDdyQh2B3a5jvFZTqST66sYLueRHV5LSyKbppliiPXHGSeV+2xLeSoZcrW1XC6XH3F+m8LguUjWtOadkrN2txSW3bboyL8gN6YLVuwpygq/Y5/WYJDQ3juac8amGpWBcrspFLeE8STVhuFAtrSsPUsgqJUiKUL1GRqIwHI1OgoZoiCkFhb0lekKRFIaM71JMUesihNREA6aDCgvfDeMfbSpZ07aem9g6z6TPY6+v86dKT8T5fzplpw4OlSNQSiWokQlaoM1SNQtSEiaNUwaiFp8lIQVTTtwoag00zWFIBWk408syiNyzKiiN7sxsqgqRcnymhFqpbX2c86ZUGZUimkkUyMkZVDEwWRV1cNyltxGe4txENWepBySv8WL2FoKtVjBuy6eCv7A3ctiEKvDGwmSERgTx23UhaJcyqtyQQbjXjataWq+ydiQ4dfAxJDvI4XcKS1yYVI1OtuUTb9o1ZmWmYW/Ixv0DtJyjLF1NVfWffv8AG5EmmU1DPTRtrVkoEytPu6MEqOIGlIBXc0EGnNRFIkQdKdhUUqd6QwiFqBqZNMtIKJA0x1p2qKvSEEWKiCKkrUnakAPkWlVa5pU2w67KTdPl/OktW5cP+J/GqxW1EdcItPmoQapxiiNaJqt6LHHU1Wp0hgyRVIpTg1OkIAwocsdxVl0vQ2jsKQjMZbGr+yR87/RpPfiqlLxq5sk/O/0aT8UqvW5vavNGhhM6i4P8LLuNPLHoYf3CUCSltGSzr6CA/wD10oSzXo4f1UeC8iLHL9pqfefmCK1ECxqyy1Xc1OVSwstJpARVa9JBSERIqOSjbukBSDciKRNTtUWpAHVKKkdCjNGD0hCZRVSRbGrDmgSmkGJJGopegIKMy0glreClU+96VQkuqAP8e2hTJpQnm/H86kJidBqbdFTENmVqtYderXyViY7b8SXCeHcNlKxEZFa/B5uap/ZGZuysqaDEYy6MeQHF1iBjhQjhnkYFnbsNyOO76qVbGU6WW1mxhdE18Tm/Rj0v2Lf4LrO1fEKvOZF85lX8TVWbbeHXnTwAekT8jXM/yIyhbd7SkAXEqyjNbiwbOQD2Fbdo4A42Nh0sZBJhT0lo4o479kyBo/awPZVJ6Te6JqR/R2n9ao3wVvazVPdfhB/rEbejDv7qmhS93eFX6UzHsiZffy0Udz8Vr5WYHg2YEHXoYCx9RrBnLCSVFaNFWZ1UGPOwVXYC+YknhUf6yqPYkWIaAwu9yfav+pqN3fJ9DD4tx15VC+25qtL3ds3zeGZuHGUX9gUmqWHZzJEhkNpJFBMUccbhTE7WuE61Gvl666KODkjl4gdFxNJGeH7JH3VG8dW6SwtDYKO2F+1+9HOw90+ImF44YRfhmck+SzOhv8aaPuhxyXukERdGQh1CMqsNSM5IJFhwY10MuzImkiD3lOaQtvpZJXVBh35RLMSAGy69BIoeJ2RFGCExD4e4sFZ1ljOvTExBJ7QRUMsVVlk5FmngcNTd4QXi/Nsyv5VTjXExxvoArxkw+DVQqjK6jMbDiBY1eh7qYNM5khv+tQhb+et1/CqeJwZj/UFWI1heTCMQBxZXAR79VjxtVR4AOcGiJW9pYniYr0ES4c5LdrIRU1PG1YK21EGI0Thq7cmmm96fsd14I6/D41ZB4NkfsRgx9YGo9lRZta4w7HDAEK2uoaNFnQ+uDI1/6hpu/ZogSuJuqkZg8qSlf6k+R0HZlarkNJJ86PcZFT9Hpf4c12q3ir+R2lFRhauMw3doeSGEMuZ8gMO9jfNpoUZTrqDwArptnYreIGySx62yzLlbygX1HbV+liIVeazGxWj6+FzqrLiv/fA0ri1CKmpxGiBhU5nlcqaQiqwRTXFIQEimDVI8aIIxSCV5HoDVYxCa0BhSHokhoyUFBRUNAD2nQ5OylQt5SqsXLnFY3b8auY4/DSAm6qQkSa28JK2i+Rcx7Kz5YZ8RdSJZ1uodMKhTChmUlU5bI8zZQTd2CDxW4V1W9PWePX202FS7SZrHlYfna/zM9qq45TjDW1sug1tDVKMqupyedr3bv3KyS8+s55Niypymw7MoyqAyhVCswVFIWRNLkclQia6qeNakffJuN3GmRihBRLAhVJAHfVrWYcK0cdAoS4VbiSHW2v8ApEdEVQZJrgf6S33RQ1g3OuuUVgn6cnqWIfjiGqQhnHUOjRoh/iq/uF8Ueyo7geKtC4LmEcEybx1BiKSLGxgeKPMX3JByLCUb59L5lJ0bsoeL7lSXkZlikzMWAE00Dhy125QTdWvc81ePRWtiIgI8RbQHEwm3V/oI/Kr7rqfOP40dYNzk/wDIkIK5gcO2cFRiZZY7tzQM4TdMbHQBzVyPCqRYzxtY2C4dGlI04Fora8a2sSbRyjo73nuOg/J5NCOnorFbZ4AygyooHMhlmii11+bjYLx6gKVw3uTlwaxqDkxIXPFd5lhgiKmZQQWxFm4E9OlAwO0Yd2mVsMXMaFyHnxj5igLEiJQoN76ZtOFDbZES2YRQ5s8fKZAz/OLrme7ffR8IDu4xrpGgt5EHRRuEKm0iCciYkdqQYbCr5c8rM/8Au3qMmLka3JTTX5RPiMRr17td3Hf1VIRVGWygs2gFu3psBYceNNvYUYuTUYq7eS6Shi9jJKSXsuYgt3tGsBa3AFrsfZbtoR7mcMAzblC2VjdiSRyegAhR6gK0Ri16pfs3pHErY6S8D/NP1eShrrpLXyTEfYl3MvYCBUMwjVY1E+gjAUW72gPAdpPto5qlDtJby6TazEi0TnTcxDXTTgamNpJ1TfYvXS4avSVGKcls6Tz/AB+i8bLE1JKlLnP6rLSmpqRVL/KadU32L0zbSTqm+yerHyml9pd5T/VOO/yZ/wAr9xos9DNVcJilcsFzcm1wylSL8OPkNWrVLGcZq8XdFKtQqUJunVi4yW5qzzV1l1p34DAVAymkxNJFpxGJ2vTWoyJrTSCkC5AJSApwajekI19+KeqOY01QapPyjBIn8eulh15b+fh/3U9GdbffQcHzn9NhdP8AYz/x6qq6R9T2mpoP6V2P2BNo/N/7SH+0R0SGM5prAn5U/AdcMJ/Onx6+DPnxf2iOqOIhU4jF3vyY3cWZ1swjw9jyWGup1rnTtkadqrS4uzZVSSQ5QxybuwBYgXzuut1PCrS4BRzd6PJNiOr0lVJYyMRa8ovAp1eS/OxFuJ7L+qkAq4qY7qYlXHh4TlIGfQ4TSykg3tprV+TEankT8TwiJ6ewmq2LS0WI1Y+FhILHMebhBxPRpWhKOUfKfxNAJRnnDRT2DgpBLmDo6ML4WRhowFwQOIrNxGMO9dA2GTLYASOd67btHJC5SFUBrDiTYnStOUA9+X4d7a9g7ym1rMw2GnLySNG0fhFARZ8PmzDCRq/hDKua6spsF0va9FK45IG8p6ZcIuoPKYA8lwelR1ffQ5toZUZt9g2yozWWSMs2VScqjS5NrDyitCRnXmpiAdNF3DjpvqJr3/i1V9uOe9J1+UXGHd2E2KRCYwRqmDR5DINeLFB09VO1GEuYSFipz5CyyyoSgyqcklhySbj87XsKr7Wh8EfSR/vRWngMKc8zmSQqcRMqxWXdJyxdr2zMxIPSAB0HjU8fgJZkdY0SwkjsS6ZjlYM5IJGUdAGpNidKjeccugmwk1DEQlJ2Skn4oGcObnjxP40nwxsfNPT+yatTtIkqh0QBmsTcZrlXYZArNe27a97cRbptm9z/AHRrjFkIjMZQ2tmzAho83ULaH/zTnkVowerrJZK3iRwZ1m4/P/3aCpSSntqOFNjN6Yf2aCmYa11WE9TDgjzvSC/aqn3n5kgx7aWY9Z9poirSeK1WblKxUg+fm82D3Gqw09VoPn5/Ng9xqmwqvh+a+MvxM09Jr56P8Ol+TAKJL1Imq6Najb0VOZ1rDo9Gy0EU7SEURu0m6gU6LQpJLimRqQjS3dKpZe2lURNqlV3/AI9dVI8QqNK7sqIsuDLM5Coo3eJFyx0HEe2nMhPt/Oqk2GWRZ0cBlZ8FdShkvpOQMqspOoHAi3GqekWlQuzX0DHWxij0p+aNnaLeC0sQWgIIIIIOIi1BHEEa3qlJ89jPQyffDh6r7Lv3koIAySpGoAIskeLRFFjw4Giy/P4z0Mn7rC/GucTuro7eUHCTi9qbXcW2D3VWKSEqxLSLI2ilBbciQRXOfiQQMvNN9K+BjQYo5CpBgS5VY1QkNi15IjVVABFtBrarWIjzMBdlzQyglTlYDPCDlPQdeNAijC4sKoVQMHGFC6AKsmK0A6BRuNvkSxy+DxHpIfuXC1flGp84/jWfj+ZivSwH/h4X/wA1pSc4+cfxoAM2YcnG/wBGPDj/APz5TVHCbWMTyPOuHJJTliWRI3UxR2ESCF2stgpzMSSL8LW0SlzjR14cD27NlFZc21ryYJ2XFJkjxGjp4cjvWPVFUsXGvEdvVUkG9wfjwLp29BHlLIoGa4BxJbNmXTnwhj5vQa5SXYkcME7MYTLIGGeWfeNZ3uVw8Ua2zftux7BXRRbURMZPI7FQcNhNWQhjcSmxSxZdAb8NRXH90h+WYjr3zmw4gAdA6B8aku7WHR6j0PAYRQ80t3zNPOli7bsKJBwj5oN1vcgntA0rTw0+7zHcliW56tGCU0IU5tRY5tOGtZWCxjXnSOMu6z4ghnYLh85kBCSSLdkbUm2UkgX0BvTjESWtNgpJrX1ixOFy69SZk0HQDc9ZNQRvZDGXps0syMyGNEZDq6uzMElQgBdAPCjUno4VzfcTsBsMk+d1YuVYBQdI93IqMSesA6Dhl7avyTneM5g2tEoBVUw8OFljVCoDcJGLMSCQ1ha9F2cZlLb1cqMgVA6BJuSgSIEIxVFyhhYnVr2I4UWh6k1FxWx28CnhuMx/+Qf7PBT3qOE/nvT/AN2gp8pvXU4X1MOCPOtIfSqn3n5hA1TNAFWculWSiU8O3h5vNg9xqI3GhxDw83mwe41WhFpUGH5r4y/EzS0n66P8Ol+TAquKdBSlGtOoqYz9waOj2BoC06yURgURCoSL1UzyUyS30pCDd9UqbdUqbqodeQNk19ZoKjWYDjnwdrWvcriLHWrQf8fzqssYZ5VNwDJggbaHmYjgejUVn6TV8O0bmgHq41N7l7UR2YPkh/pL/wDMB0VOf5/Gegl/cYU61afCrHDkQWVWjsLknXExsxJPEkkn11Rx8+7lxrFSwEDkhbBrGHCBiL9QN7VzkVaKR3FSSnUlJb233s05JFDoSygbuXUsACc0Gl76nsqpJiFGLRmIRe9RZpLoDy8RwzAX48Ok8L08G1BfPOmIwg10hwwlly30O/AIAI45U06GpQbXw645XwiyYgphlDLdxIZGefVnnsRYNcnoB6Kk1SNIfGSAxYpuUBeA8tWTTdQ6lXUED1Vol1YsUZGszDRlYA30zWPkrO2lPJLHjGlCxO4w+kLlt2CiAWkIF3GpuBa4FqvYfApEXyA3dyzs7M8kj8MzuxJY2HTTXYDM6GJlbH3sRuEyHlFzbZcucvfTieHs0qu5eMwLHK43ykKHknaOFUw6uRYkueGnaeqr050x3oD/AMsb41kl2MkVp2zRCY2mw8yPHnw8YEYUR2ewNySeBFPTD8eBYZpxM0SSRtKIo5JJJBEFIclEA8EXc8k6FtL9tUsVhnnkxOFw8G9nILysGjijRrg5nsF3rkkAZiRrpltU1xpWaaTeYVmMWHTwrmBHyZ2ksrcpOcoBbQkmquB2mcPi8XNuxKkrPFYOUDrmTRJV4WYLqOvovRHI7fBbDl1ErrArSyOFjs81pGzAGVhkQg25obzqu/yZP0cRiv6y4Zxw7YQT7az9l49EWTNviXla4nlZ0uvJ8GH0RDfguhrG2ls2OOFjCWjPIF4nA0Z1U9o0JsRqONNVlkM3mjtJu92CPio5JDbLCuFzTnhoRHKAvEcbdfCqmx8Z3wjzNGiOC0SkZrmNUSRSQToczdX0RVvuewqRxxFFCl1Quw57kkElm4nW/Z2VmdyA+TN6V/7PDQb6BZAsL/O+n/u8NTdtaDG3znpv+xDRENdThvUw4I89x/0qo/3n5k0WipLURTWqyUAKP4efzYPcarYk0qnhx4ebzYPcajvVfD818ZfiZp6T9dH+HS/JgDlF6ZaIq3qW6qwZtxhT2pqYtSAM5pkFPloojpCG3hpUTc09IVxkW3t/OhRfOv6XA/hiqmT+f40LDteST0mB/DE1n6R9T2m1oT6V2M0cZ82fLH+/jrhf0jb9pjDh853rlZVSwZ4hDgyFvobZjqB2X4V3ONPg2/qfvkrzz9KOLMeJSyxtmldSJY45Ft3tgjyQ4OU9o1rnYbTuqe07PuNxUrYRd8xMiSyRE3BYrGwC5iuhYAgX46a1bkPytLn/AFU8fSy1mdwUubB3IUfKcQLIqogAksAEQAAeQVozH5VH/RmH+/IaD2sa9rGx2q4vzMKf90/4a05Tym84+9WPj2suNJ4CDCE+S0tz91PtDb/LYRIz8o8t+SmraFUJDP7V9dNbSEot7CZ1ONAHGJR6zsxh+VUsNtNM6SqSyGSYAx63+RwcLkA6g+yqmAxJklnLsxZRwKruwBgDfm8lDfrJNgar4acNEhcoAVzFZ0Mal3ijUgRli0uigZeGpJAuBSveN/jYSatsjd2h3RxNFKu8a4jvkIdiAJEN+TmFu3hWd3X7UAmR4nBKRSdQILTiwyuBqQWt/BqptPCytE7MFIEbWOcEqLfRW1o17ASRa2nAZ+1EzHkK9iGsXbkOd+MzJK7WcaEZ72v002M7uyCoJZm7h+6LaSJK+IkwcEMIyrnRZHYq2XJvA4W4FjmPOzCwOoGx3Qp4Bi2ViDGQ2RVveVLHk9GvXWKmHBxILx6SzknOG3bh1yhRcZZl0BzWsSAVY2rPMhyKTIpzbsBQxW5IzcA1nOh7LA6Xp7m8rg1b5nabFPgoPMj8vEVk9x5+TN6Vv7NCaqYTaOIAjsWWNQuuaNiQtiSqyDQHXifJQ9hyzJE6KgABZpDIU3aLuY0Zi6t0lTax6tNaCd7jdRjRYtLyeEi1luOWmoMMWo16wfZRlxUf6yL7RPjT7PhXcxXWM3iQ6opPN6yKMYk8SP6ifCuooKqqcbNbF0nF494FYmomp3Umtsdz4ERjY/1kP2ifGmfHIASJISQCQN4guQOF76VFoF6Ej+ovwokWzSdd3GPORR+XXRqTqQXpSivjrIqFHB1JLUhUl1ZexXMnDd0KmViFI3u6UZmVVXKCGLN661u/o/1kX2kfxqtgu58LiJWIUoLFAbFbvqeOmlmHrrSOBA/m47dYRLfhVLB1qji7zjtfnt7WdD+kVDRvLw5CjUS5OF2vuRtHO+cYpJ9d75lbv6P9ZF9onxqIx8f6yL7RPjVl4EA5kf1E+FVHVfEj+onwrR+e6vE5dPAPdPvj7hPjY/1kP2ifGpJi4/1sP2ifGgbtfEj+ovwo0cC+JH9RPhS+e6vELWAW6p3x9wcY2L9bD9onxqa7Qi/Ww/aJ8aHuE8SP6ifCpSYZMjciPmN9BfEPZQfLJXy8QQjgJyUfnM3bbH3Bv8ox/rIvtE+NKvNr0q5/9ez+wu89d/stw/8AqJfyr3noEkv5/jTYE3kkP/u4H+8mguePlP40TAHlP0eHwXuYitjSL+Z7UeWaEX7T2P2GpjT4Nu3IPbMleffpMyd8AsufK/JGYoQ7RYEA3HYG9grvtoyKsfKKrmaMKGIBY75OaOLequb7pMJFNi5UnVGUDMAXZCJN1hArKVYa84a9dc8mlmztobSz3Av8mYAWG+kcC5YC8jIbE66mO58tXdtYsxyq6lQRAdWUuBeRweSCL/hWfgn73IWGNSN0VKqJDbwiuGazckks3Kbj22o20ZGezuqRqI8jWlvYliwJcqgA1txpkpp5odq+ldg8FMz4fHlpDISkC5iQPoSaWGi846C1r8KrT4a0jFkC8s8wgcW6b5Sx7BbyVbwdjhsZYFV3OH5yAAjwwvk6Rp67UKaGNXZQ3KzMQFezjleKSFjXlcLKPLUNS7SJI852G2XER3zl5KqOBJsf8180JwHHjf1UfDTCw3ciSNlUFnsQBkHJeTMtgPFAJ7OmobPw7WxJJa1muoNxc7MWwZ8oLadHDy8a0FkcoAqxsuVQGJIXgL5FYWf2geWnrmr46AN5lDbGEO4lZ1w7eCbKygoA2X6KheUe0knyVTTZSFnbdEXkkUEEPlRZXjyIL3jBVVBC6m2lum9tSGNYZSY3DmF7NYZ2tHew3Z0XThYDrocChlbNLkBkxAKZlBPyqW+bOBppzV07TrQbaWQkyrsaeaGHc3EWWR7JDvlwyKTdQS9yT0lR2cNTRdoq0oiKHBvIr3MskPhQrKVJTcldexuOlje99GGJyNGjVEF3dkESol9STfKo6dV9QvmqIxf6kkam+IdeW1zruY35oPjvcnqOhqxRpVa0vR+PcVsRiaWHjrzdvjd0ldMAseXegNIFusUQEcz2PPl1tCl9eUb6aa8TOxe2fLZQSkcYIgjOU6qDq7anltrroBUFQC9r6m5JJLMfGZjqx7TTr0+a3umt6hgYUVd5v42e85HFaWqYmSjD0Y37Xx9y8Q+zo/AReiT3a0thYJZJSHGZRGzEXIFxYDUeWqWyvmIvRJ7tb/cunhXPTu/+sGpJyccJdfZRBqqelZxauuUl4SbLkmxI9Au9W+l48pA864+PCs3bOD73w884bOIYJJcrKULZBfLcE8bcbdNdQR5Purmv0jtbZWMtxaJU+vPGlvvrndVSd2dtB2tFbDDk2gzMUjUs2vJQFm0Fzpbo8lZ+InfMokEi8tecrD6Q6xV/uIjzY6Qn6McmvUWmRL+zNW3gNs4uSKOQ4aCRZEWQLFiMsgV1zJdJkyk5St+UONGNPoQ+U9XaZMutU2GtbmI27AumJwuLw9uLSYZnj9UsBYGhQT4CawixMFzwUSqr/Zy2b7q3FpC3Pg18dhyEtATXMmnxVvK5lpFR44bVpYrYjIAQ65SeLxsF9boSAPVVMB8pYIrqL3aGRTa3Our5WFtPbU0cfRlvt2FKpoXGRzUbrqa9tn4Dbumm5jeY/uGpxSBhcX6Rr1ih4gcl/Rv7hq05KULroM6lGUKyjJWakvM83pUqevObH2OdsTr6/wA6jDIAzrvFjd5MFkLEA2vOrMoJGa17acLin6fWfxqRGljqOo6j2GvQMRR5aGrex8iYPFfJavKWvu6BsVsWaPM7ZX1W7szCYIHXVi9i3RoD6qltTDHvud7TbvKqExC/K3eHYC45QFlNytuIqCYcWKrmjDc4RO8YPlVTboHRVyCeVWZhIGLsGO+QHUIqaNGUPNReN6xp6Mqrm2fgdLT07h5c+8XwuvDPwMxEj1WNUXQMxOaJBcXvdSCzdlwdNTU5MLbKxkcn6BYJIubrijy3B7QSbcWrZbE5wd9Aj9qsr+vlhGX1GhSYXD3JBeF2GXNco1uNuWCpHt4VSng6sdsWaVPSWHqc2afaZ6M25xxYa97QEcFY64mxOpCsSOs9FExBGdlEbZi7FhowDZjcPIua507W7NalicMFjxwVt4O84NbnrxejG5t0dPTwo+NglUt4Eta9t2brmvzQFVmVfVUEoOyRbU1czIMDESXGXeZZCQpeIXETcYwwzGwAuwbQeqrWGZsqZXmA3cfKl3b3GRdFSSMsfKzDsBoSzK1wxJZQ+VWBCo+5cLkUX5XHlMSdfo8KNhcIcoI8GgWNjyyqqMoJzkGyi2mUcrXUpQSlaw5tbwU8Mu6ljDxOZIzG7vG6yXdCq5mRzmOuiheuy2q44WIgNndrySJCuXeDPK8mZiDlgQFtGJLacb3Wo70kAQ3UZSN8yjPZjqMPGwsgPjsNeNmPKqcMFvWbkkkszeMzHVj2mtbDaPlUznkvH+hz+P01To3hS9KXgvfwXeV5VaS2fLZTdIk0gjI4EKeew8dvUBUXQ9NX1jFQxC6Vu06UKa1YqyOQrYmpWnr1HdlE046fNb3TSKGnA4+a3umnPYGHOXEWzpbQxeiT3RXR9y7+Ef0Xr+cFc1gR4KL0Se7W/wBzZBlYai8N7g2Okq8D66oV/ofYvYbVJf3vP78/+R1gv1n161yv6T2ts51vz8ThE9XfSN/010uR7izgC2oK5r66ak34Vyf6WW+QIPGx2FH/ABCfyrCjtOujtRmdycpSPaMw+hA1vOEc8g+8L7a7PARiONI7gZFVBfqRFT/prju56L/N+KN/nsVHDp1NJBF/3GrsY5NTc2uWNjoed1VNBZEGJzaLY04XHk0qltPZ8Uq+Ejik4W3sSPqWHWvlq2g7AOu3HQ1Cd+H8cATTk2thVOe/krh4yTFGYSP/AE008FiRmvlje1+Htok0BiwzqXkfqaVg8lnZbAsAL6X4668a05z91x69B+RrP7opLJbrlA9SA/4RQm77Seg25Zs5jAbaj5SHMpWRxmIuh5Z6RwrSlN0f0b+4a4vZ0hYHtLMevUk2rsJYsqEdUTD2REVp4OtOcHCWxLIwdLYOlRrwqwveUs123uvjuPO6empVxR9THblNamqUmOtSFekpHxq2GjtVpbVni96so9EiZYpFrcKC01NvqQCEuHRr5kU3425JI8q2P/7UpcQ4NxI/HXOFkB9ZGb76RqDkVFOjCfOSZYpYitS5kmu32E5ce7KVYI11YA3ItdCt7Nm676EUBUJC57EIFCKNI1yrlBC9LW6T6gKnSWo4YWlB3USxV0hiKkdWUnYJmqYegmnFWSgE3wpZr1XPGjILCkKwglM0HG3HK3umiZxTFtD5re6abLYx9PnriZ+D+Zi9Cnu08XdGuExMDSG0UqzRSNa+QeDZJLDWwZdbdBPVU8GPARehT3azdt7LM8YVbZlJK5iQtyOsDSqjhr4ZR6kbsasKWlZzm7JTn46yPUsJi1kF0ZJFsCGjZWQg34EHot99cj+lFw+Hw6DX/OGHJtw5KSsfuWuC2bsXGK4VIHLeMhTd+VpL2UeX2HhXT7f2VjmijGSGcRyZyIH8Lm3M0ZuJcug3ijS97300rGlRUHtzOuhKMrSg010p3L+w0K7NgbLIwOOErbpGkZY1xDeEKoCxAMSE2vXS7O2gkwtFNDKQTdQ13EZBsHU8u41424V5/sX9JUWESPC4/DYnD7tcqyshKtyicxjIDDUnlJm7BXbYXGYPaCXjbDYwAcNHlUea3hV+6o09XINSm5Zs2o8MBZeUCBxGbLe3aT7CaTQ68c1ib8LjqFZabPKfMzzxgX5DMJ4vJlmu6gdSuAKmmNxCc5IJxpdomMEn2cl0PR/OCldMrSpS3FkwC4vcagnj2H8Sa5juvxGWJfNlf/hgD7ya3ZNtrorLPGXuFEsbZM17Zd4uZLm+nKrj/wBIE9kYdUKj68lqLzsSUItN3Oa2W1ljHEsUH1mA19tdrizyX8x/cNc33OYANeR1PJZd3e4UkDnftW07K3ZZOS3mP7hrWwdNxpyk95zmmMRGpiqdJfVefbb3HntKnpVxFj6oO4bjREqK0VFr0lHxnJjgU5pmNNaiNFI1CDUUpSyUg5Dq9RtTkWpi9IBOompXqITppCRKkxpg1ORSARUVO9MopE0hAzRUOh81vdNQIqQ4HzW9002WxkkOcuIDAHwEXoU92tTZmzc/LYXQNYgGxY24Xtp0caydnr4GL0Se7VqLFNGeSxU9htfy9YqsozlQioOzsvI08ROnDSFWVRXjryy/3P4sdYipay2XTmjkj2cD7aeWA+Xs4NbTgOPsrAw/dEeEiBu1eS3s4H2CtDD7UiPCTJ+zIMq/mtY88NWg81fr2nT0dIYaqrRlbqeX9O4NPCHUpIqup1KSqHS/arDsGvlrlsd+jXAyNmSM4eQG6vhZGjPDjlNwNfFArsA5tqAw61sRb7wOngRQ5CCLXy6HovyjxNibAeQ3quaCk1mjn8Jg8Zh+SmJOJUC2XE8qQDX6Rueg/SHRRp+6xolvPh5AACc0ZuvqvofrVrvG2oAB0FjbXh1fSIt28RrVWRrXNyDlvx42W2oPHo6ibUcmLaUML3Y4NuE27PVIrR38pHJPtrP2xGs05JCvGClr8pWKppw4jMfuptrJh+cyQLytZXVY9SRbhbMfLemZApN76EiwtY20ABq/hsOm9aXd8bjG0hj3T+bp78m77OpdflxDZh16+TSq8r6N5j+4aiZL1Fjo3mP7hrWfNfA5elblY8facVSpUq87ufYJ3KUdRQVSjrXpCPjORFhTKKd2pKaICRqBapGhA0gpE6ZyKnehOhoWCmSFSFQSOplDSFa4rU6tQ0NSvRBYJTGokUwakCxICnJ0Pmt7ppxTHgfNb3TQlsY6nz1xK+AfwMXok92puKrbOcbqPlJ82vFlB5vVermdfGT66fGoKEo8lHPcvI0dI0Knyyq1F8+W795gglSymi7xfGj+unxpB18aP66fGpdaPSUuRq/Zfcx4JCpupKnrUkH7qvxbYcaNZx26N9YcfXes8svjR/XT40t6vjJ9dPjTJxpz51mS0niaLvT1l3m5Hjo26SnYwNh/WUG/srGx22GbEwwFTuWlUGYkhTmUCw0sp0y626LVEyr4yfXT40NnU3BaMg8QXSx9V6pvB0tsZGxS0rillUp3XBp+7wLXdX3I4UxGSdAMq2zFmXKDpa5Nl415WNvLFPJu5sTuy5YSRhGBJOZrwuQCASdQRe1d7jdi4ecAS5SAQQu9umnDkFrey1YEn6P1DeDngKnolNrDsCN/FqpzoVoc2V+03MPjsNUjqVItLocXbwugEHdrY2ZVmXNlDxK8UjaaeCa+t+gHorqI5CyXKuhKPdJAA45B51iaHgNhQYcAoUZ7fOMyXF+OQA2TyjXtorMLNyk5j/TXxD21ow1lD05bjBrqlUrx+T0mlfbnnnuW5ePA4ulSpVwdj6sPQ5uefLUaVKvSEfGctoNqnHSpUQMk9ApUqDDEIKm1NSoiEKi1KlTZDo7SKVOlSpCCxflQemnpUd4nsEanD0+a3umlSoS2MNPnLieeUqVKvOD7JFTGnpUGIYU9KlSQhUqVKiIalSpUBCp6VKjERdpUqVXzG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55299" name="AutoShape 4" descr="data:image/jpeg;base64,/9j/4AAQSkZJRgABAQAAAQABAAD/2wCEAAkGBhQSERQUEhQQEhQUEBQUFBQQFRQUEBQQFRAWFRQUFBQXHCYeFxokGhUUHy8gIycpLCwsFR4xNTAqNSYrLCkBCQoKDgwOGg8PGi0kHSQpMCksLCwpLCwpLCwsKSwsLCkqKSwsLCwsLC0sLCwsKSoqKSwpLCwsKSwsLCkpKSksLP/AABEIAOEA4QMBIgACEQEDEQH/xAAbAAABBQEBAAAAAAAAAAAAAAADAAECBAUGB//EAFMQAAIBAgMDBQsIBQcLBQEAAAECAwARBBIhBRMxIjJBUWEGFCNScXJzgZGy0SQzQpKTobHBB1Nis/AWQ3SCtMTSFSU0RIOio7XCw+FUY2Sk8TX/xAAcAQABBQEBAQAAAAAAAAAAAAABAAIDBAUGBwj/xABEEQACAQICBQgFCAcJAAAAAAAAAQIDEQQhBRIxQXETMlFhgZGhsSIzwdHwFCM0QlJysrMGFSRic5LhFyVDU1SCwtLx/9oADAMBAAIRAxEAPwC235n8aQqTD8T+NICunseT3CR1chNVEo6NajYibLJamqAalnpWGjmotTM1DvREV5TQzVjdXpngtQsSKQIXp5ioMa5iXeKSQqPoIkmQFj1Mb28lK9Zcuyp5DiJhiJMOVYRoqJGyskURcE5hdhqDx0LW6KrV5uGrq737GaGCowqqo6jslG9+h60VsWb2ml2ngBc+S16wk27OxFiliwGqqNC2guTx1qzs3D4meLP3yoSSMDdyQh2B3a5jvFZTqST66sYLueRHV5LSyKbppliiPXHGSeV+2xLeSoZcrW1XC6XH3F+m8LguUjWtOadkrN2txSW3bboyL8gN6YLVuwpygq/Y5/WYJDQ3juac8amGpWBcrspFLeE8STVhuFAtrSsPUsgqJUiKUL1GRqIwHI1OgoZoiCkFhb0lekKRFIaM71JMUesihNREA6aDCgvfDeMfbSpZ07aem9g6z6TPY6+v86dKT8T5fzplpw4OlSNQSiWokQlaoM1SNQtSEiaNUwaiFp8lIQVTTtwoag00zWFIBWk408syiNyzKiiN7sxsqgqRcnymhFqpbX2c86ZUGZUimkkUyMkZVDEwWRV1cNyltxGe4txENWepBySv8WL2FoKtVjBuy6eCv7A3ctiEKvDGwmSERgTx23UhaJcyqtyQQbjXjataWq+ydiQ4dfAxJDvI4XcKS1yYVI1OtuUTb9o1ZmWmYW/Ixv0DtJyjLF1NVfWffv8AG5EmmU1DPTRtrVkoEytPu6MEqOIGlIBXc0EGnNRFIkQdKdhUUqd6QwiFqBqZNMtIKJA0x1p2qKvSEEWKiCKkrUnakAPkWlVa5pU2w67KTdPl/OktW5cP+J/GqxW1EdcItPmoQapxiiNaJqt6LHHU1Wp0hgyRVIpTg1OkIAwocsdxVl0vQ2jsKQjMZbGr+yR87/RpPfiqlLxq5sk/O/0aT8UqvW5vavNGhhM6i4P8LLuNPLHoYf3CUCSltGSzr6CA/wD10oSzXo4f1UeC8iLHL9pqfefmCK1ECxqyy1Xc1OVSwstJpARVa9JBSERIqOSjbukBSDciKRNTtUWpAHVKKkdCjNGD0hCZRVSRbGrDmgSmkGJJGopegIKMy0glreClU+96VQkuqAP8e2hTJpQnm/H86kJidBqbdFTENmVqtYderXyViY7b8SXCeHcNlKxEZFa/B5uap/ZGZuysqaDEYy6MeQHF1iBjhQjhnkYFnbsNyOO76qVbGU6WW1mxhdE18Tm/Rj0v2Lf4LrO1fEKvOZF85lX8TVWbbeHXnTwAekT8jXM/yIyhbd7SkAXEqyjNbiwbOQD2Fbdo4A42Nh0sZBJhT0lo4o479kyBo/awPZVJ6Te6JqR/R2n9ao3wVvazVPdfhB/rEbejDv7qmhS93eFX6UzHsiZffy0Udz8Vr5WYHg2YEHXoYCx9RrBnLCSVFaNFWZ1UGPOwVXYC+YknhUf6yqPYkWIaAwu9yfav+pqN3fJ9DD4tx15VC+25qtL3ds3zeGZuHGUX9gUmqWHZzJEhkNpJFBMUccbhTE7WuE61Gvl666KODkjl4gdFxNJGeH7JH3VG8dW6SwtDYKO2F+1+9HOw90+ImF44YRfhmck+SzOhv8aaPuhxyXukERdGQh1CMqsNSM5IJFhwY10MuzImkiD3lOaQtvpZJXVBh35RLMSAGy69BIoeJ2RFGCExD4e4sFZ1ljOvTExBJ7QRUMsVVlk5FmngcNTd4QXi/Nsyv5VTjXExxvoArxkw+DVQqjK6jMbDiBY1eh7qYNM5khv+tQhb+et1/CqeJwZj/UFWI1heTCMQBxZXAR79VjxtVR4AOcGiJW9pYniYr0ES4c5LdrIRU1PG1YK21EGI0Thq7cmmm96fsd14I6/D41ZB4NkfsRgx9YGo9lRZta4w7HDAEK2uoaNFnQ+uDI1/6hpu/ZogSuJuqkZg8qSlf6k+R0HZlarkNJJ86PcZFT9Hpf4c12q3ir+R2lFRhauMw3doeSGEMuZ8gMO9jfNpoUZTrqDwArptnYreIGySx62yzLlbygX1HbV+liIVeazGxWj6+FzqrLiv/fA0ri1CKmpxGiBhU5nlcqaQiqwRTXFIQEimDVI8aIIxSCV5HoDVYxCa0BhSHokhoyUFBRUNAD2nQ5OylQt5SqsXLnFY3b8auY4/DSAm6qQkSa28JK2i+Rcx7Kz5YZ8RdSJZ1uodMKhTChmUlU5bI8zZQTd2CDxW4V1W9PWePX202FS7SZrHlYfna/zM9qq45TjDW1sug1tDVKMqupyedr3bv3KyS8+s55Niypymw7MoyqAyhVCswVFIWRNLkclQia6qeNakffJuN3GmRihBRLAhVJAHfVrWYcK0cdAoS4VbiSHW2v8ApEdEVQZJrgf6S33RQ1g3OuuUVgn6cnqWIfjiGqQhnHUOjRoh/iq/uF8Ueyo7geKtC4LmEcEybx1BiKSLGxgeKPMX3JByLCUb59L5lJ0bsoeL7lSXkZlikzMWAE00Dhy125QTdWvc81ePRWtiIgI8RbQHEwm3V/oI/Kr7rqfOP40dYNzk/wDIkIK5gcO2cFRiZZY7tzQM4TdMbHQBzVyPCqRYzxtY2C4dGlI04Fora8a2sSbRyjo73nuOg/J5NCOnorFbZ4AygyooHMhlmii11+bjYLx6gKVw3uTlwaxqDkxIXPFd5lhgiKmZQQWxFm4E9OlAwO0Yd2mVsMXMaFyHnxj5igLEiJQoN76ZtOFDbZES2YRQ5s8fKZAz/OLrme7ffR8IDu4xrpGgt5EHRRuEKm0iCciYkdqQYbCr5c8rM/8Au3qMmLka3JTTX5RPiMRr17td3Hf1VIRVGWygs2gFu3psBYceNNvYUYuTUYq7eS6Shi9jJKSXsuYgt3tGsBa3AFrsfZbtoR7mcMAzblC2VjdiSRyegAhR6gK0Ri16pfs3pHErY6S8D/NP1eShrrpLXyTEfYl3MvYCBUMwjVY1E+gjAUW72gPAdpPto5qlDtJby6TazEi0TnTcxDXTTgamNpJ1TfYvXS4avSVGKcls6Tz/AB+i8bLE1JKlLnP6rLSmpqRVL/KadU32L0zbSTqm+yerHyml9pd5T/VOO/yZ/wAr9xos9DNVcJilcsFzcm1wylSL8OPkNWrVLGcZq8XdFKtQqUJunVi4yW5qzzV1l1p34DAVAymkxNJFpxGJ2vTWoyJrTSCkC5AJSApwajekI19+KeqOY01QapPyjBIn8eulh15b+fh/3U9GdbffQcHzn9NhdP8AYz/x6qq6R9T2mpoP6V2P2BNo/N/7SH+0R0SGM5prAn5U/AdcMJ/Onx6+DPnxf2iOqOIhU4jF3vyY3cWZ1swjw9jyWGup1rnTtkadqrS4uzZVSSQ5QxybuwBYgXzuut1PCrS4BRzd6PJNiOr0lVJYyMRa8ovAp1eS/OxFuJ7L+qkAq4qY7qYlXHh4TlIGfQ4TSykg3tprV+TEankT8TwiJ6ewmq2LS0WI1Y+FhILHMebhBxPRpWhKOUfKfxNAJRnnDRT2DgpBLmDo6ML4WRhowFwQOIrNxGMO9dA2GTLYASOd67btHJC5SFUBrDiTYnStOUA9+X4d7a9g7ym1rMw2GnLySNG0fhFARZ8PmzDCRq/hDKua6spsF0va9FK45IG8p6ZcIuoPKYA8lwelR1ffQ5toZUZt9g2yozWWSMs2VScqjS5NrDyitCRnXmpiAdNF3DjpvqJr3/i1V9uOe9J1+UXGHd2E2KRCYwRqmDR5DINeLFB09VO1GEuYSFipz5CyyyoSgyqcklhySbj87XsKr7Wh8EfSR/vRWngMKc8zmSQqcRMqxWXdJyxdr2zMxIPSAB0HjU8fgJZkdY0SwkjsS6ZjlYM5IJGUdAGpNidKjeccugmwk1DEQlJ2Skn4oGcObnjxP40nwxsfNPT+yatTtIkqh0QBmsTcZrlXYZArNe27a97cRbptm9z/AHRrjFkIjMZQ2tmzAho83ULaH/zTnkVowerrJZK3iRwZ1m4/P/3aCpSSntqOFNjN6Yf2aCmYa11WE9TDgjzvSC/aqn3n5kgx7aWY9Z9poirSeK1WblKxUg+fm82D3Gqw09VoPn5/Ng9xqmwqvh+a+MvxM09Jr56P8Ol+TAKJL1Imq6Najb0VOZ1rDo9Gy0EU7SEURu0m6gU6LQpJLimRqQjS3dKpZe2lURNqlV3/AI9dVI8QqNK7sqIsuDLM5Coo3eJFyx0HEe2nMhPt/Oqk2GWRZ0cBlZ8FdShkvpOQMqspOoHAi3GqekWlQuzX0DHWxij0p+aNnaLeC0sQWgIIIIIOIi1BHEEa3qlJ89jPQyffDh6r7Lv3koIAySpGoAIskeLRFFjw4Giy/P4z0Mn7rC/GucTuro7eUHCTi9qbXcW2D3VWKSEqxLSLI2ilBbciQRXOfiQQMvNN9K+BjQYo5CpBgS5VY1QkNi15IjVVABFtBrarWIjzMBdlzQyglTlYDPCDlPQdeNAijC4sKoVQMHGFC6AKsmK0A6BRuNvkSxy+DxHpIfuXC1flGp84/jWfj+ZivSwH/h4X/wA1pSc4+cfxoAM2YcnG/wBGPDj/APz5TVHCbWMTyPOuHJJTliWRI3UxR2ESCF2stgpzMSSL8LW0SlzjR14cD27NlFZc21ryYJ2XFJkjxGjp4cjvWPVFUsXGvEdvVUkG9wfjwLp29BHlLIoGa4BxJbNmXTnwhj5vQa5SXYkcME7MYTLIGGeWfeNZ3uVw8Ua2zftux7BXRRbURMZPI7FQcNhNWQhjcSmxSxZdAb8NRXH90h+WYjr3zmw4gAdA6B8aku7WHR6j0PAYRQ80t3zNPOli7bsKJBwj5oN1vcgntA0rTw0+7zHcliW56tGCU0IU5tRY5tOGtZWCxjXnSOMu6z4ghnYLh85kBCSSLdkbUm2UkgX0BvTjESWtNgpJrX1ixOFy69SZk0HQDc9ZNQRvZDGXps0syMyGNEZDq6uzMElQgBdAPCjUno4VzfcTsBsMk+d1YuVYBQdI93IqMSesA6Dhl7avyTneM5g2tEoBVUw8OFljVCoDcJGLMSCQ1ha9F2cZlLb1cqMgVA6BJuSgSIEIxVFyhhYnVr2I4UWh6k1FxWx28CnhuMx/+Qf7PBT3qOE/nvT/AN2gp8pvXU4X1MOCPOtIfSqn3n5hA1TNAFWculWSiU8O3h5vNg9xqI3GhxDw83mwe41WhFpUGH5r4y/EzS0n66P8Ol+TAquKdBSlGtOoqYz9waOj2BoC06yURgURCoSL1UzyUyS30pCDd9UqbdUqbqodeQNk19ZoKjWYDjnwdrWvcriLHWrQf8fzqssYZ5VNwDJggbaHmYjgejUVn6TV8O0bmgHq41N7l7UR2YPkh/pL/wDMB0VOf5/Gegl/cYU61afCrHDkQWVWjsLknXExsxJPEkkn11Rx8+7lxrFSwEDkhbBrGHCBiL9QN7VzkVaKR3FSSnUlJb233s05JFDoSygbuXUsACc0Gl76nsqpJiFGLRmIRe9RZpLoDy8RwzAX48Ok8L08G1BfPOmIwg10hwwlly30O/AIAI45U06GpQbXw645XwiyYgphlDLdxIZGefVnnsRYNcnoB6Kk1SNIfGSAxYpuUBeA8tWTTdQ6lXUED1Vol1YsUZGszDRlYA30zWPkrO2lPJLHjGlCxO4w+kLlt2CiAWkIF3GpuBa4FqvYfApEXyA3dyzs7M8kj8MzuxJY2HTTXYDM6GJlbH3sRuEyHlFzbZcucvfTieHs0qu5eMwLHK43ykKHknaOFUw6uRYkueGnaeqr050x3oD/AMsb41kl2MkVp2zRCY2mw8yPHnw8YEYUR2ewNySeBFPTD8eBYZpxM0SSRtKIo5JJJBEFIclEA8EXc8k6FtL9tUsVhnnkxOFw8G9nILysGjijRrg5nsF3rkkAZiRrpltU1xpWaaTeYVmMWHTwrmBHyZ2ksrcpOcoBbQkmquB2mcPi8XNuxKkrPFYOUDrmTRJV4WYLqOvovRHI7fBbDl1ErrArSyOFjs81pGzAGVhkQg25obzqu/yZP0cRiv6y4Zxw7YQT7az9l49EWTNviXla4nlZ0uvJ8GH0RDfguhrG2ls2OOFjCWjPIF4nA0Z1U9o0JsRqONNVlkM3mjtJu92CPio5JDbLCuFzTnhoRHKAvEcbdfCqmx8Z3wjzNGiOC0SkZrmNUSRSQToczdX0RVvuewqRxxFFCl1Quw57kkElm4nW/Z2VmdyA+TN6V/7PDQb6BZAsL/O+n/u8NTdtaDG3znpv+xDRENdThvUw4I89x/0qo/3n5k0WipLURTWqyUAKP4efzYPcarYk0qnhx4ebzYPcajvVfD818ZfiZp6T9dH+HS/JgDlF6ZaIq3qW6qwZtxhT2pqYtSAM5pkFPloojpCG3hpUTc09IVxkW3t/OhRfOv6XA/hiqmT+f40LDteST0mB/DE1n6R9T2m1oT6V2M0cZ82fLH+/jrhf0jb9pjDh853rlZVSwZ4hDgyFvobZjqB2X4V3ONPg2/qfvkrzz9KOLMeJSyxtmldSJY45Ft3tgjyQ4OU9o1rnYbTuqe07PuNxUrYRd8xMiSyRE3BYrGwC5iuhYAgX46a1bkPytLn/AFU8fSy1mdwUubB3IUfKcQLIqogAksAEQAAeQVozH5VH/RmH+/IaD2sa9rGx2q4vzMKf90/4a05Tym84+9WPj2suNJ4CDCE+S0tz91PtDb/LYRIz8o8t+SmraFUJDP7V9dNbSEot7CZ1ONAHGJR6zsxh+VUsNtNM6SqSyGSYAx63+RwcLkA6g+yqmAxJklnLsxZRwKruwBgDfm8lDfrJNgar4acNEhcoAVzFZ0Mal3ijUgRli0uigZeGpJAuBSveN/jYSatsjd2h3RxNFKu8a4jvkIdiAJEN+TmFu3hWd3X7UAmR4nBKRSdQILTiwyuBqQWt/BqptPCytE7MFIEbWOcEqLfRW1o17ASRa2nAZ+1EzHkK9iGsXbkOd+MzJK7WcaEZ72v002M7uyCoJZm7h+6LaSJK+IkwcEMIyrnRZHYq2XJvA4W4FjmPOzCwOoGx3Qp4Bi2ViDGQ2RVveVLHk9GvXWKmHBxILx6SzknOG3bh1yhRcZZl0BzWsSAVY2rPMhyKTIpzbsBQxW5IzcA1nOh7LA6Xp7m8rg1b5nabFPgoPMj8vEVk9x5+TN6Vv7NCaqYTaOIAjsWWNQuuaNiQtiSqyDQHXifJQ9hyzJE6KgABZpDIU3aLuY0Zi6t0lTax6tNaCd7jdRjRYtLyeEi1luOWmoMMWo16wfZRlxUf6yL7RPjT7PhXcxXWM3iQ6opPN6yKMYk8SP6ifCuooKqqcbNbF0nF494FYmomp3Umtsdz4ERjY/1kP2ifGmfHIASJISQCQN4guQOF76VFoF6Ej+ovwokWzSdd3GPORR+XXRqTqQXpSivjrIqFHB1JLUhUl1ZexXMnDd0KmViFI3u6UZmVVXKCGLN661u/o/1kX2kfxqtgu58LiJWIUoLFAbFbvqeOmlmHrrSOBA/m47dYRLfhVLB1qji7zjtfnt7WdD+kVDRvLw5CjUS5OF2vuRtHO+cYpJ9d75lbv6P9ZF9onxqIx8f6yL7RPjVl4EA5kf1E+FVHVfEj+onwrR+e6vE5dPAPdPvj7hPjY/1kP2ifGpJi4/1sP2ifGgbtfEj+ovwo0cC+JH9RPhS+e6vELWAW6p3x9wcY2L9bD9onxqa7Qi/Ww/aJ8aHuE8SP6ifCpSYZMjciPmN9BfEPZQfLJXy8QQjgJyUfnM3bbH3Bv8ox/rIvtE+NKvNr0q5/9ez+wu89d/stw/8AqJfyr3noEkv5/jTYE3kkP/u4H+8mguePlP40TAHlP0eHwXuYitjSL+Z7UeWaEX7T2P2GpjT4Nu3IPbMleffpMyd8AsufK/JGYoQ7RYEA3HYG9grvtoyKsfKKrmaMKGIBY75OaOLequb7pMJFNi5UnVGUDMAXZCJN1hArKVYa84a9dc8mlmztobSz3Av8mYAWG+kcC5YC8jIbE66mO58tXdtYsxyq6lQRAdWUuBeRweSCL/hWfgn73IWGNSN0VKqJDbwiuGazckks3Kbj22o20ZGezuqRqI8jWlvYliwJcqgA1txpkpp5odq+ldg8FMz4fHlpDISkC5iQPoSaWGi846C1r8KrT4a0jFkC8s8wgcW6b5Sx7BbyVbwdjhsZYFV3OH5yAAjwwvk6Rp67UKaGNXZQ3KzMQFezjleKSFjXlcLKPLUNS7SJI852G2XER3zl5KqOBJsf8180JwHHjf1UfDTCw3ciSNlUFnsQBkHJeTMtgPFAJ7OmobPw7WxJJa1muoNxc7MWwZ8oLadHDy8a0FkcoAqxsuVQGJIXgL5FYWf2geWnrmr46AN5lDbGEO4lZ1w7eCbKygoA2X6KheUe0knyVTTZSFnbdEXkkUEEPlRZXjyIL3jBVVBC6m2lum9tSGNYZSY3DmF7NYZ2tHew3Z0XThYDrocChlbNLkBkxAKZlBPyqW+bOBppzV07TrQbaWQkyrsaeaGHc3EWWR7JDvlwyKTdQS9yT0lR2cNTRdoq0oiKHBvIr3MskPhQrKVJTcldexuOlje99GGJyNGjVEF3dkESol9STfKo6dV9QvmqIxf6kkam+IdeW1zruY35oPjvcnqOhqxRpVa0vR+PcVsRiaWHjrzdvjd0ldMAseXegNIFusUQEcz2PPl1tCl9eUb6aa8TOxe2fLZQSkcYIgjOU6qDq7anltrroBUFQC9r6m5JJLMfGZjqx7TTr0+a3umt6hgYUVd5v42e85HFaWqYmSjD0Y37Xx9y8Q+zo/AReiT3a0thYJZJSHGZRGzEXIFxYDUeWqWyvmIvRJ7tb/cunhXPTu/+sGpJyccJdfZRBqqelZxauuUl4SbLkmxI9Au9W+l48pA864+PCs3bOD73w884bOIYJJcrKULZBfLcE8bcbdNdQR5Purmv0jtbZWMtxaJU+vPGlvvrndVSd2dtB2tFbDDk2gzMUjUs2vJQFm0Fzpbo8lZ+InfMokEi8tecrD6Q6xV/uIjzY6Qn6McmvUWmRL+zNW3gNs4uSKOQ4aCRZEWQLFiMsgV1zJdJkyk5St+UONGNPoQ+U9XaZMutU2GtbmI27AumJwuLw9uLSYZnj9UsBYGhQT4CawixMFzwUSqr/Zy2b7q3FpC3Pg18dhyEtATXMmnxVvK5lpFR44bVpYrYjIAQ65SeLxsF9boSAPVVMB8pYIrqL3aGRTa3Our5WFtPbU0cfRlvt2FKpoXGRzUbrqa9tn4Dbumm5jeY/uGpxSBhcX6Rr1ih4gcl/Rv7hq05KULroM6lGUKyjJWakvM83pUqevObH2OdsTr6/wA6jDIAzrvFjd5MFkLEA2vOrMoJGa17acLin6fWfxqRGljqOo6j2GvQMRR5aGrex8iYPFfJavKWvu6BsVsWaPM7ZX1W7szCYIHXVi9i3RoD6qltTDHvud7TbvKqExC/K3eHYC45QFlNytuIqCYcWKrmjDc4RO8YPlVTboHRVyCeVWZhIGLsGO+QHUIqaNGUPNReN6xp6Mqrm2fgdLT07h5c+8XwuvDPwMxEj1WNUXQMxOaJBcXvdSCzdlwdNTU5MLbKxkcn6BYJIubrijy3B7QSbcWrZbE5wd9Aj9qsr+vlhGX1GhSYXD3JBeF2GXNco1uNuWCpHt4VSng6sdsWaVPSWHqc2afaZ6M25xxYa97QEcFY64mxOpCsSOs9FExBGdlEbZi7FhowDZjcPIua507W7NalicMFjxwVt4O84NbnrxejG5t0dPTwo+NglUt4Eta9t2brmvzQFVmVfVUEoOyRbU1czIMDESXGXeZZCQpeIXETcYwwzGwAuwbQeqrWGZsqZXmA3cfKl3b3GRdFSSMsfKzDsBoSzK1wxJZQ+VWBCo+5cLkUX5XHlMSdfo8KNhcIcoI8GgWNjyyqqMoJzkGyi2mUcrXUpQSlaw5tbwU8Mu6ljDxOZIzG7vG6yXdCq5mRzmOuiheuy2q44WIgNndrySJCuXeDPK8mZiDlgQFtGJLacb3Wo70kAQ3UZSN8yjPZjqMPGwsgPjsNeNmPKqcMFvWbkkkszeMzHVj2mtbDaPlUznkvH+hz+P01To3hS9KXgvfwXeV5VaS2fLZTdIk0gjI4EKeew8dvUBUXQ9NX1jFQxC6Vu06UKa1YqyOQrYmpWnr1HdlE046fNb3TSKGnA4+a3umnPYGHOXEWzpbQxeiT3RXR9y7+Ef0Xr+cFc1gR4KL0Se7W/wBzZBlYai8N7g2Okq8D66oV/ofYvYbVJf3vP78/+R1gv1n161yv6T2ts51vz8ThE9XfSN/010uR7izgC2oK5r66ak34Vyf6WW+QIPGx2FH/ABCfyrCjtOujtRmdycpSPaMw+hA1vOEc8g+8L7a7PARiONI7gZFVBfqRFT/prju56L/N+KN/nsVHDp1NJBF/3GrsY5NTc2uWNjoed1VNBZEGJzaLY04XHk0qltPZ8Uq+Ejik4W3sSPqWHWvlq2g7AOu3HQ1Cd+H8cATTk2thVOe/krh4yTFGYSP/AE008FiRmvlje1+Htok0BiwzqXkfqaVg8lnZbAsAL6X4668a05z91x69B+RrP7opLJbrlA9SA/4RQm77Seg25Zs5jAbaj5SHMpWRxmIuh5Z6RwrSlN0f0b+4a4vZ0hYHtLMevUk2rsJYsqEdUTD2REVp4OtOcHCWxLIwdLYOlRrwqwveUs123uvjuPO6empVxR9THblNamqUmOtSFekpHxq2GjtVpbVni96so9EiZYpFrcKC01NvqQCEuHRr5kU3425JI8q2P/7UpcQ4NxI/HXOFkB9ZGb76RqDkVFOjCfOSZYpYitS5kmu32E5ce7KVYI11YA3ItdCt7Nm676EUBUJC57EIFCKNI1yrlBC9LW6T6gKnSWo4YWlB3USxV0hiKkdWUnYJmqYegmnFWSgE3wpZr1XPGjILCkKwglM0HG3HK3umiZxTFtD5re6abLYx9PnriZ+D+Zi9Cnu08XdGuExMDSG0UqzRSNa+QeDZJLDWwZdbdBPVU8GPARehT3azdt7LM8YVbZlJK5iQtyOsDSqjhr4ZR6kbsasKWlZzm7JTn46yPUsJi1kF0ZJFsCGjZWQg34EHot99cj+lFw+Hw6DX/OGHJtw5KSsfuWuC2bsXGK4VIHLeMhTd+VpL2UeX2HhXT7f2VjmijGSGcRyZyIH8Lm3M0ZuJcug3ijS97300rGlRUHtzOuhKMrSg010p3L+w0K7NgbLIwOOErbpGkZY1xDeEKoCxAMSE2vXS7O2gkwtFNDKQTdQ13EZBsHU8u41424V5/sX9JUWESPC4/DYnD7tcqyshKtyicxjIDDUnlJm7BXbYXGYPaCXjbDYwAcNHlUea3hV+6o09XINSm5Zs2o8MBZeUCBxGbLe3aT7CaTQ68c1ib8LjqFZabPKfMzzxgX5DMJ4vJlmu6gdSuAKmmNxCc5IJxpdomMEn2cl0PR/OCldMrSpS3FkwC4vcagnj2H8Sa5juvxGWJfNlf/hgD7ya3ZNtrorLPGXuFEsbZM17Zd4uZLm+nKrj/wBIE9kYdUKj68lqLzsSUItN3Oa2W1ljHEsUH1mA19tdrizyX8x/cNc33OYANeR1PJZd3e4UkDnftW07K3ZZOS3mP7hrWwdNxpyk95zmmMRGpiqdJfVefbb3HntKnpVxFj6oO4bjREqK0VFr0lHxnJjgU5pmNNaiNFI1CDUUpSyUg5Dq9RtTkWpi9IBOompXqITppCRKkxpg1ORSARUVO9MopE0hAzRUOh81vdNQIqQ4HzW9002WxkkOcuIDAHwEXoU92tTZmzc/LYXQNYgGxY24Xtp0caydnr4GL0Se7VqLFNGeSxU9htfy9YqsozlQioOzsvI08ROnDSFWVRXjryy/3P4sdYipay2XTmjkj2cD7aeWA+Xs4NbTgOPsrAw/dEeEiBu1eS3s4H2CtDD7UiPCTJ+zIMq/mtY88NWg81fr2nT0dIYaqrRlbqeX9O4NPCHUpIqup1KSqHS/arDsGvlrlsd+jXAyNmSM4eQG6vhZGjPDjlNwNfFArsA5tqAw61sRb7wOngRQ5CCLXy6HovyjxNibAeQ3quaCk1mjn8Jg8Zh+SmJOJUC2XE8qQDX6Rueg/SHRRp+6xolvPh5AACc0ZuvqvofrVrvG2oAB0FjbXh1fSIt28RrVWRrXNyDlvx42W2oPHo6ibUcmLaUML3Y4NuE27PVIrR38pHJPtrP2xGs05JCvGClr8pWKppw4jMfuptrJh+cyQLytZXVY9SRbhbMfLemZApN76EiwtY20ABq/hsOm9aXd8bjG0hj3T+bp78m77OpdflxDZh16+TSq8r6N5j+4aiZL1Fjo3mP7hrWfNfA5elblY8facVSpUq87ufYJ3KUdRQVSjrXpCPjORFhTKKd2pKaICRqBapGhA0gpE6ZyKnehOhoWCmSFSFQSOplDSFa4rU6tQ0NSvRBYJTGokUwakCxICnJ0Pmt7ppxTHgfNb3TQlsY6nz1xK+AfwMXok92puKrbOcbqPlJ82vFlB5vVermdfGT66fGoKEo8lHPcvI0dI0Knyyq1F8+W795gglSymi7xfGj+unxpB18aP66fGpdaPSUuRq/Zfcx4JCpupKnrUkH7qvxbYcaNZx26N9YcfXes8svjR/XT40t6vjJ9dPjTJxpz51mS0niaLvT1l3m5Hjo26SnYwNh/WUG/srGx22GbEwwFTuWlUGYkhTmUCw0sp0y626LVEyr4yfXT40NnU3BaMg8QXSx9V6pvB0tsZGxS0rillUp3XBp+7wLXdX3I4UxGSdAMq2zFmXKDpa5Nl415WNvLFPJu5sTuy5YSRhGBJOZrwuQCASdQRe1d7jdi4ecAS5SAQQu9umnDkFrey1YEn6P1DeDngKnolNrDsCN/FqpzoVoc2V+03MPjsNUjqVItLocXbwugEHdrY2ZVmXNlDxK8UjaaeCa+t+gHorqI5CyXKuhKPdJAA45B51iaHgNhQYcAoUZ7fOMyXF+OQA2TyjXtorMLNyk5j/TXxD21ow1lD05bjBrqlUrx+T0mlfbnnnuW5ePA4ulSpVwdj6sPQ5uefLUaVKvSEfGctoNqnHSpUQMk9ApUqDDEIKm1NSoiEKi1KlTZDo7SKVOlSpCCxflQemnpUd4nsEanD0+a3umlSoS2MNPnLieeUqVKvOD7JFTGnpUGIYU9KlSQhUqVKiIalSpUBCp6VKjERdpUqVXzGP/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55300" name="Picture 8" descr="https://encrypted-tbn1.gstatic.com/images?q=tbn:ANd9GcTk9nqF0cUytWtOxUsUvMNQS1CAkzh3DZH6qSn4mdVJ2xVmhZAK"/>
          <p:cNvPicPr>
            <a:picLocks noChangeAspect="1" noChangeArrowheads="1"/>
          </p:cNvPicPr>
          <p:nvPr/>
        </p:nvPicPr>
        <p:blipFill>
          <a:blip r:embed="rId2"/>
          <a:srcRect/>
          <a:stretch>
            <a:fillRect/>
          </a:stretch>
        </p:blipFill>
        <p:spPr bwMode="auto">
          <a:xfrm>
            <a:off x="166688" y="2514600"/>
            <a:ext cx="2897187" cy="3867150"/>
          </a:xfrm>
          <a:prstGeom prst="rect">
            <a:avLst/>
          </a:prstGeom>
          <a:noFill/>
          <a:ln w="9525">
            <a:noFill/>
            <a:miter lim="800000"/>
            <a:headEnd/>
            <a:tailEnd/>
          </a:ln>
        </p:spPr>
      </p:pic>
      <p:pic>
        <p:nvPicPr>
          <p:cNvPr id="55301" name="Picture 10" descr="http://gg34.ru/gg34original/post_atmo.gif"/>
          <p:cNvPicPr>
            <a:picLocks noChangeAspect="1" noChangeArrowheads="1"/>
          </p:cNvPicPr>
          <p:nvPr/>
        </p:nvPicPr>
        <p:blipFill>
          <a:blip r:embed="rId3"/>
          <a:srcRect/>
          <a:stretch>
            <a:fillRect/>
          </a:stretch>
        </p:blipFill>
        <p:spPr bwMode="auto">
          <a:xfrm>
            <a:off x="3138488" y="2514600"/>
            <a:ext cx="5905500" cy="3867150"/>
          </a:xfrm>
          <a:prstGeom prst="rect">
            <a:avLst/>
          </a:prstGeom>
          <a:noFill/>
          <a:ln w="9525">
            <a:noFill/>
            <a:miter lim="800000"/>
            <a:headEnd/>
            <a:tailEnd/>
          </a:ln>
        </p:spPr>
      </p:pic>
      <p:sp>
        <p:nvSpPr>
          <p:cNvPr id="55302" name="Прямоугольник 5"/>
          <p:cNvSpPr>
            <a:spLocks noChangeArrowheads="1"/>
          </p:cNvSpPr>
          <p:nvPr/>
        </p:nvSpPr>
        <p:spPr bwMode="auto">
          <a:xfrm>
            <a:off x="2916238" y="6381750"/>
            <a:ext cx="3533775" cy="368300"/>
          </a:xfrm>
          <a:prstGeom prst="rect">
            <a:avLst/>
          </a:prstGeom>
          <a:noFill/>
          <a:ln w="9525">
            <a:noFill/>
            <a:miter lim="800000"/>
            <a:headEnd/>
            <a:tailEnd/>
          </a:ln>
        </p:spPr>
        <p:txBody>
          <a:bodyPr wrap="none">
            <a:spAutoFit/>
          </a:bodyPr>
          <a:lstStyle/>
          <a:p>
            <a:r>
              <a:rPr lang="ru-RU" b="1">
                <a:solidFill>
                  <a:srgbClr val="C00000"/>
                </a:solidFill>
                <a:latin typeface="Calibri" pitchFamily="34" charset="0"/>
              </a:rPr>
              <a:t>Стационарный пост наблюдения</a:t>
            </a:r>
            <a:endParaRPr lang="ru-RU">
              <a:solidFill>
                <a:srgbClr val="C00000"/>
              </a:solidFill>
              <a:latin typeface="Calibri" pitchFamily="34" charset="0"/>
            </a:endParaRPr>
          </a:p>
        </p:txBody>
      </p:sp>
      <p:sp>
        <p:nvSpPr>
          <p:cNvPr id="55303" name="Прямоугольник 6"/>
          <p:cNvSpPr>
            <a:spLocks noChangeArrowheads="1"/>
          </p:cNvSpPr>
          <p:nvPr/>
        </p:nvSpPr>
        <p:spPr bwMode="auto">
          <a:xfrm>
            <a:off x="179388" y="1484313"/>
            <a:ext cx="8736012" cy="1600200"/>
          </a:xfrm>
          <a:prstGeom prst="rect">
            <a:avLst/>
          </a:prstGeom>
          <a:noFill/>
          <a:ln w="9525">
            <a:noFill/>
            <a:miter lim="800000"/>
            <a:headEnd/>
            <a:tailEnd/>
          </a:ln>
        </p:spPr>
        <p:txBody>
          <a:bodyPr>
            <a:spAutoFit/>
          </a:bodyPr>
          <a:lstStyle/>
          <a:p>
            <a:pPr algn="just"/>
            <a:r>
              <a:rPr lang="ru-RU" sz="2000" b="1" i="1">
                <a:latin typeface="Calibri" pitchFamily="34" charset="0"/>
              </a:rPr>
              <a:t>	Стационарный пост</a:t>
            </a:r>
            <a:r>
              <a:rPr lang="ru-RU" sz="2000">
                <a:latin typeface="Calibri" pitchFamily="34" charset="0"/>
              </a:rPr>
              <a:t> предназначен для обеспечения непрерывной регистрации содержания загрязняющих веществ или регулярного отбора проб воздуха для последующего анализа.</a:t>
            </a:r>
          </a:p>
          <a:p>
            <a:pPr algn="just"/>
            <a:r>
              <a:rPr lang="ru-RU" sz="2000">
                <a:latin typeface="Calibri" pitchFamily="34" charset="0"/>
              </a:rPr>
              <a:t> </a:t>
            </a:r>
            <a:r>
              <a:rPr lang="ru-RU">
                <a:latin typeface="Calibri" pitchFamily="34" charset="0"/>
              </a:rPr>
              <a:t/>
            </a:r>
            <a:br>
              <a:rPr lang="ru-RU">
                <a:latin typeface="Calibri" pitchFamily="34" charset="0"/>
              </a:rPr>
            </a:br>
            <a:endParaRPr lang="ru-RU">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p:nvPr>
        </p:nvSpPr>
        <p:spPr>
          <a:xfrm>
            <a:off x="755650" y="333375"/>
            <a:ext cx="8229600" cy="1143000"/>
          </a:xfrm>
        </p:spPr>
        <p:txBody>
          <a:bodyPr/>
          <a:lstStyle/>
          <a:p>
            <a:pPr algn="r" eaLnBrk="1" hangingPunct="1"/>
            <a:r>
              <a:rPr lang="ru-RU" sz="2400" b="1" smtClean="0"/>
              <a:t>Комплектация стационарных постов:</a:t>
            </a:r>
            <a:endParaRPr lang="ru-RU" sz="2400" smtClean="0"/>
          </a:p>
        </p:txBody>
      </p:sp>
      <p:pic>
        <p:nvPicPr>
          <p:cNvPr id="56322" name="Picture 6" descr="http://www.ukranalyt.com.ua/images/atm10-b.jpg"/>
          <p:cNvPicPr>
            <a:picLocks noChangeAspect="1" noChangeArrowheads="1"/>
          </p:cNvPicPr>
          <p:nvPr/>
        </p:nvPicPr>
        <p:blipFill>
          <a:blip r:embed="rId2"/>
          <a:srcRect/>
          <a:stretch>
            <a:fillRect/>
          </a:stretch>
        </p:blipFill>
        <p:spPr bwMode="auto">
          <a:xfrm>
            <a:off x="246063" y="1412875"/>
            <a:ext cx="3455987" cy="4176713"/>
          </a:xfrm>
          <a:prstGeom prst="rect">
            <a:avLst/>
          </a:prstGeom>
          <a:noFill/>
          <a:ln w="9525">
            <a:solidFill>
              <a:srgbClr val="FF0000"/>
            </a:solidFill>
            <a:miter lim="800000"/>
            <a:headEnd/>
            <a:tailEnd/>
          </a:ln>
        </p:spPr>
      </p:pic>
      <p:sp>
        <p:nvSpPr>
          <p:cNvPr id="56323" name="Прямоугольник 4"/>
          <p:cNvSpPr>
            <a:spLocks noChangeArrowheads="1"/>
          </p:cNvSpPr>
          <p:nvPr/>
        </p:nvSpPr>
        <p:spPr bwMode="auto">
          <a:xfrm>
            <a:off x="3851275" y="1495425"/>
            <a:ext cx="5184775" cy="4094163"/>
          </a:xfrm>
          <a:prstGeom prst="rect">
            <a:avLst/>
          </a:prstGeom>
          <a:noFill/>
          <a:ln w="9525">
            <a:noFill/>
            <a:miter lim="800000"/>
            <a:headEnd/>
            <a:tailEnd/>
          </a:ln>
        </p:spPr>
        <p:txBody>
          <a:bodyPr>
            <a:spAutoFit/>
          </a:bodyPr>
          <a:lstStyle/>
          <a:p>
            <a:pPr marL="342900" indent="-342900" algn="just">
              <a:buFont typeface="Arial" charset="0"/>
              <a:buChar char="•"/>
            </a:pPr>
            <a:r>
              <a:rPr lang="ru-RU" sz="2000" i="1">
                <a:latin typeface="Calibri" pitchFamily="34" charset="0"/>
              </a:rPr>
              <a:t>Дюралевый каркас (размером: 3х3х8 м.);</a:t>
            </a:r>
          </a:p>
          <a:p>
            <a:pPr marL="342900" indent="-342900" algn="just">
              <a:buFont typeface="Arial" charset="0"/>
              <a:buChar char="•"/>
            </a:pPr>
            <a:r>
              <a:rPr lang="ru-RU" sz="2000" i="1">
                <a:latin typeface="Calibri" pitchFamily="34" charset="0"/>
              </a:rPr>
              <a:t>Приборы автоматического контроля концентраций вредных веществ: газоанализаторы типа ГМК-3 (</a:t>
            </a:r>
            <a:r>
              <a:rPr lang="en-US" sz="2000" i="1">
                <a:latin typeface="Calibri" pitchFamily="34" charset="0"/>
              </a:rPr>
              <a:t>CO</a:t>
            </a:r>
            <a:r>
              <a:rPr lang="ru-RU" sz="2000" i="1" baseline="-25000">
                <a:latin typeface="Calibri" pitchFamily="34" charset="0"/>
              </a:rPr>
              <a:t>2</a:t>
            </a:r>
            <a:r>
              <a:rPr lang="ru-RU" sz="2000" i="1">
                <a:latin typeface="Calibri" pitchFamily="34" charset="0"/>
              </a:rPr>
              <a:t>) </a:t>
            </a:r>
            <a:r>
              <a:rPr lang="uk-UA" sz="2000" i="1">
                <a:latin typeface="Calibri" pitchFamily="34" charset="0"/>
              </a:rPr>
              <a:t>и </a:t>
            </a:r>
            <a:r>
              <a:rPr lang="ru-RU" sz="2000" i="1">
                <a:latin typeface="Calibri" pitchFamily="34" charset="0"/>
              </a:rPr>
              <a:t>ГПК-1 </a:t>
            </a:r>
            <a:r>
              <a:rPr lang="uk-UA" sz="2000" i="1">
                <a:latin typeface="Calibri" pitchFamily="34" charset="0"/>
              </a:rPr>
              <a:t>(</a:t>
            </a:r>
            <a:r>
              <a:rPr lang="en-US" sz="2000" i="1">
                <a:latin typeface="Calibri" pitchFamily="34" charset="0"/>
              </a:rPr>
              <a:t>SO</a:t>
            </a:r>
            <a:r>
              <a:rPr lang="ru-RU" sz="2000" i="1" baseline="-25000">
                <a:latin typeface="Calibri" pitchFamily="34" charset="0"/>
              </a:rPr>
              <a:t>2</a:t>
            </a:r>
            <a:r>
              <a:rPr lang="ru-RU" sz="2000" i="1">
                <a:latin typeface="Calibri" pitchFamily="34" charset="0"/>
              </a:rPr>
              <a:t>);</a:t>
            </a:r>
          </a:p>
          <a:p>
            <a:pPr marL="342900" indent="-342900" algn="just">
              <a:buFont typeface="Arial" charset="0"/>
              <a:buChar char="•"/>
            </a:pPr>
            <a:r>
              <a:rPr lang="ru-RU" sz="2000" i="1">
                <a:latin typeface="Calibri" pitchFamily="34" charset="0"/>
              </a:rPr>
              <a:t>Приборы для автоматического и ручного отбора проб воздуха на содержание газоподобных смесей, сажи и пыли: ЕА-1, ЕА-2, ЕА-2С и автоматический пробоотборник «Компонент»;</a:t>
            </a:r>
          </a:p>
          <a:p>
            <a:pPr marL="342900" indent="-342900" algn="just">
              <a:buFont typeface="Arial" charset="0"/>
              <a:buChar char="•"/>
            </a:pPr>
            <a:r>
              <a:rPr lang="ru-RU" sz="2000" i="1">
                <a:latin typeface="Calibri" pitchFamily="34" charset="0"/>
              </a:rPr>
              <a:t>Приборы для оценки метеопараметров: анеморумбограф М63МР,  датчики температуры и влажности.</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908050"/>
            <a:ext cx="8229600" cy="1143000"/>
          </a:xfrm>
        </p:spPr>
        <p:txBody>
          <a:bodyPr rtlCol="0">
            <a:normAutofit fontScale="90000"/>
          </a:bodyPr>
          <a:lstStyle/>
          <a:p>
            <a:pPr eaLnBrk="1" fontAlgn="auto" hangingPunct="1">
              <a:spcAft>
                <a:spcPts val="0"/>
              </a:spcAft>
              <a:defRPr/>
            </a:pPr>
            <a:r>
              <a:rPr lang="ru-RU" dirty="0"/>
              <a:t> </a:t>
            </a:r>
            <a:r>
              <a:rPr lang="ru-RU" sz="3600" b="1" dirty="0"/>
              <a:t>Зависимость количества стационарных постов от численности </a:t>
            </a:r>
            <a:r>
              <a:rPr lang="ru-RU" sz="3600" b="1" dirty="0" smtClean="0"/>
              <a:t>населения города</a:t>
            </a:r>
            <a:endParaRPr lang="ru-RU" sz="3600" b="1" dirty="0"/>
          </a:p>
        </p:txBody>
      </p:sp>
      <p:graphicFrame>
        <p:nvGraphicFramePr>
          <p:cNvPr id="6" name="Таблица 5"/>
          <p:cNvGraphicFramePr>
            <a:graphicFrameLocks noGrp="1"/>
          </p:cNvGraphicFramePr>
          <p:nvPr/>
        </p:nvGraphicFramePr>
        <p:xfrm>
          <a:off x="457200" y="2400300"/>
          <a:ext cx="8229600" cy="4023360"/>
        </p:xfrm>
        <a:graphic>
          <a:graphicData uri="http://schemas.openxmlformats.org/drawingml/2006/table">
            <a:tbl>
              <a:tblPr>
                <a:tableStyleId>{2D5ABB26-0587-4C30-8999-92F81FD0307C}</a:tableStyleId>
              </a:tblPr>
              <a:tblGrid>
                <a:gridCol w="4114800"/>
                <a:gridCol w="4114800"/>
              </a:tblGrid>
              <a:tr h="0">
                <a:tc>
                  <a:txBody>
                    <a:bodyPr/>
                    <a:lstStyle/>
                    <a:p>
                      <a:pPr algn="ctr"/>
                      <a:r>
                        <a:rPr lang="ru-RU" sz="2400" b="1" dirty="0">
                          <a:solidFill>
                            <a:srgbClr val="002060"/>
                          </a:solidFill>
                          <a:effectLst/>
                        </a:rPr>
                        <a:t>Численность населения, тыс. чел.</a:t>
                      </a:r>
                      <a:endParaRPr lang="ru-RU" sz="2400" b="1" dirty="0">
                        <a:solidFill>
                          <a:srgbClr val="002060"/>
                        </a:solidFill>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solidFill>
                            <a:srgbClr val="002060"/>
                          </a:solidFill>
                          <a:effectLst/>
                        </a:rPr>
                        <a:t>Количество постов</a:t>
                      </a:r>
                      <a:endParaRPr lang="ru-RU" sz="2400" b="1" dirty="0">
                        <a:solidFill>
                          <a:srgbClr val="002060"/>
                        </a:solidFill>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dirty="0">
                          <a:effectLst/>
                        </a:rPr>
                        <a:t>&lt;50</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1</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dirty="0">
                          <a:effectLst/>
                        </a:rPr>
                        <a:t>50-100</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2</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a:effectLst/>
                        </a:rPr>
                        <a:t>100-200</a:t>
                      </a:r>
                      <a:endParaRPr lang="ru-RU" sz="240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3</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a:effectLst/>
                        </a:rPr>
                        <a:t>200-500</a:t>
                      </a:r>
                      <a:endParaRPr lang="ru-RU" sz="240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3-5</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a:effectLst/>
                        </a:rPr>
                        <a:t>500-1000</a:t>
                      </a:r>
                      <a:endParaRPr lang="ru-RU" sz="240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5-10</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a:effectLst/>
                        </a:rPr>
                        <a:t>1000-2000</a:t>
                      </a:r>
                      <a:endParaRPr lang="ru-RU" sz="240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10-15</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sz="2400">
                          <a:effectLst/>
                        </a:rPr>
                        <a:t>&gt;2000</a:t>
                      </a:r>
                      <a:endParaRPr lang="ru-RU" sz="240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effectLst/>
                        </a:rPr>
                        <a:t>15-20</a:t>
                      </a:r>
                      <a:endParaRPr lang="ru-RU" sz="2400" dirty="0">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p:txBody>
          <a:bodyPr/>
          <a:lstStyle/>
          <a:p>
            <a:pPr eaLnBrk="1" hangingPunct="1"/>
            <a:r>
              <a:rPr lang="ru-RU" sz="3200" b="1" smtClean="0">
                <a:solidFill>
                  <a:srgbClr val="C00000"/>
                </a:solidFill>
              </a:rPr>
              <a:t>МАРШРУТНЫЙ (ПЕРЕДВИЖНОЙ) ПОСТ НАБЛЮДЕНИЯ</a:t>
            </a:r>
          </a:p>
        </p:txBody>
      </p:sp>
      <p:pic>
        <p:nvPicPr>
          <p:cNvPr id="58370" name="Picture 4" descr="пост 1"/>
          <p:cNvPicPr>
            <a:picLocks noChangeAspect="1" noChangeArrowheads="1"/>
          </p:cNvPicPr>
          <p:nvPr/>
        </p:nvPicPr>
        <p:blipFill>
          <a:blip r:embed="rId2"/>
          <a:srcRect/>
          <a:stretch>
            <a:fillRect/>
          </a:stretch>
        </p:blipFill>
        <p:spPr bwMode="auto">
          <a:xfrm>
            <a:off x="322263" y="2997200"/>
            <a:ext cx="5689600" cy="3584575"/>
          </a:xfrm>
          <a:prstGeom prst="rect">
            <a:avLst/>
          </a:prstGeom>
          <a:noFill/>
          <a:ln w="9525">
            <a:solidFill>
              <a:srgbClr val="FF0000"/>
            </a:solidFill>
            <a:miter lim="800000"/>
            <a:headEnd/>
            <a:tailEnd/>
          </a:ln>
        </p:spPr>
      </p:pic>
      <p:pic>
        <p:nvPicPr>
          <p:cNvPr id="58371" name="Picture 5" descr="пост 2"/>
          <p:cNvPicPr>
            <a:picLocks noChangeAspect="1" noChangeArrowheads="1"/>
          </p:cNvPicPr>
          <p:nvPr/>
        </p:nvPicPr>
        <p:blipFill>
          <a:blip r:embed="rId3"/>
          <a:srcRect/>
          <a:stretch>
            <a:fillRect/>
          </a:stretch>
        </p:blipFill>
        <p:spPr bwMode="auto">
          <a:xfrm>
            <a:off x="6156325" y="2997200"/>
            <a:ext cx="2717800" cy="3600450"/>
          </a:xfrm>
          <a:prstGeom prst="rect">
            <a:avLst/>
          </a:prstGeom>
          <a:noFill/>
          <a:ln w="9525">
            <a:solidFill>
              <a:srgbClr val="FF0000"/>
            </a:solidFill>
            <a:miter lim="800000"/>
            <a:headEnd/>
            <a:tailEnd/>
          </a:ln>
        </p:spPr>
      </p:pic>
      <p:sp>
        <p:nvSpPr>
          <p:cNvPr id="58372" name="Прямоугольник 5"/>
          <p:cNvSpPr>
            <a:spLocks noChangeArrowheads="1"/>
          </p:cNvSpPr>
          <p:nvPr/>
        </p:nvSpPr>
        <p:spPr bwMode="auto">
          <a:xfrm>
            <a:off x="468313" y="1412875"/>
            <a:ext cx="8405812" cy="1570038"/>
          </a:xfrm>
          <a:prstGeom prst="rect">
            <a:avLst/>
          </a:prstGeom>
          <a:noFill/>
          <a:ln w="9525">
            <a:noFill/>
            <a:miter lim="800000"/>
            <a:headEnd/>
            <a:tailEnd/>
          </a:ln>
        </p:spPr>
        <p:txBody>
          <a:bodyPr>
            <a:spAutoFit/>
          </a:bodyPr>
          <a:lstStyle/>
          <a:p>
            <a:pPr algn="just"/>
            <a:r>
              <a:rPr lang="ru-RU" sz="2400" b="1">
                <a:solidFill>
                  <a:srgbClr val="C00000"/>
                </a:solidFill>
                <a:latin typeface="Calibri" pitchFamily="34" charset="0"/>
              </a:rPr>
              <a:t>	</a:t>
            </a:r>
            <a:r>
              <a:rPr lang="ru-RU" sz="2400" b="1" i="1">
                <a:latin typeface="Calibri" pitchFamily="34" charset="0"/>
              </a:rPr>
              <a:t>Маршрутный  пост  </a:t>
            </a:r>
            <a:r>
              <a:rPr lang="ru-RU" sz="2400">
                <a:latin typeface="Calibri" pitchFamily="34" charset="0"/>
              </a:rPr>
              <a:t>предназначен для регулярного отбора проб воздуха в фиксированной точке местности при наблюдениях, которые проводятся с помощью передвижной аппаратуры.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p:txBody>
          <a:bodyPr/>
          <a:lstStyle/>
          <a:p>
            <a:pPr eaLnBrk="1" hangingPunct="1"/>
            <a:r>
              <a:rPr lang="ru-RU" sz="3200" b="1" smtClean="0">
                <a:solidFill>
                  <a:srgbClr val="FF0000"/>
                </a:solidFill>
              </a:rPr>
              <a:t>Схема отбора проб воздуха на маршрутных постах</a:t>
            </a:r>
          </a:p>
        </p:txBody>
      </p:sp>
      <p:pic>
        <p:nvPicPr>
          <p:cNvPr id="59394" name="Picture 2" descr="http://rudocs.exdat.com/pars_docs/tw_refs/56/55258/55258_html_7adc1f0e.jpg"/>
          <p:cNvPicPr>
            <a:picLocks noChangeAspect="1" noChangeArrowheads="1"/>
          </p:cNvPicPr>
          <p:nvPr/>
        </p:nvPicPr>
        <p:blipFill>
          <a:blip r:embed="rId2"/>
          <a:srcRect/>
          <a:stretch>
            <a:fillRect/>
          </a:stretch>
        </p:blipFill>
        <p:spPr bwMode="auto">
          <a:xfrm>
            <a:off x="180975" y="2324100"/>
            <a:ext cx="4310063" cy="4257675"/>
          </a:xfrm>
          <a:prstGeom prst="rect">
            <a:avLst/>
          </a:prstGeom>
          <a:noFill/>
          <a:ln w="12700">
            <a:solidFill>
              <a:srgbClr val="FF0000"/>
            </a:solidFill>
            <a:miter lim="800000"/>
            <a:headEnd/>
            <a:tailEnd/>
          </a:ln>
        </p:spPr>
      </p:pic>
      <p:pic>
        <p:nvPicPr>
          <p:cNvPr id="3076" name="Picture 4" descr="http://img.findpatent.ru/img_data/203/2030314.gif"/>
          <p:cNvPicPr>
            <a:picLocks noChangeAspect="1" noChangeArrowheads="1"/>
          </p:cNvPicPr>
          <p:nvPr/>
        </p:nvPicPr>
        <p:blipFill>
          <a:blip r:embed="rId3"/>
          <a:srcRect/>
          <a:stretch>
            <a:fillRect/>
          </a:stretch>
        </p:blipFill>
        <p:spPr bwMode="auto">
          <a:xfrm>
            <a:off x="4592638" y="3590925"/>
            <a:ext cx="4249737" cy="2990850"/>
          </a:xfrm>
          <a:prstGeom prst="rect">
            <a:avLst/>
          </a:prstGeom>
          <a:solidFill>
            <a:schemeClr val="accent5"/>
          </a:solidFill>
          <a:ln>
            <a:solidFill>
              <a:srgbClr val="FF0000"/>
            </a:solidFill>
          </a:ln>
        </p:spPr>
      </p:pic>
      <p:sp>
        <p:nvSpPr>
          <p:cNvPr id="59396" name="Прямоугольник 6"/>
          <p:cNvSpPr>
            <a:spLocks noChangeArrowheads="1"/>
          </p:cNvSpPr>
          <p:nvPr/>
        </p:nvSpPr>
        <p:spPr bwMode="auto">
          <a:xfrm>
            <a:off x="4592638" y="2060575"/>
            <a:ext cx="4249737" cy="1631950"/>
          </a:xfrm>
          <a:prstGeom prst="rect">
            <a:avLst/>
          </a:prstGeom>
          <a:noFill/>
          <a:ln w="9525">
            <a:noFill/>
            <a:miter lim="800000"/>
            <a:headEnd/>
            <a:tailEnd/>
          </a:ln>
        </p:spPr>
        <p:txBody>
          <a:bodyPr>
            <a:spAutoFit/>
          </a:bodyPr>
          <a:lstStyle/>
          <a:p>
            <a:pPr algn="just"/>
            <a:r>
              <a:rPr lang="ru-RU" sz="2000" b="1">
                <a:solidFill>
                  <a:srgbClr val="FF0000"/>
                </a:solidFill>
                <a:latin typeface="Calibri" pitchFamily="34" charset="0"/>
              </a:rPr>
              <a:t>	Передвижной </a:t>
            </a:r>
            <a:r>
              <a:rPr lang="ru-RU" sz="2000">
                <a:latin typeface="Calibri" pitchFamily="34" charset="0"/>
              </a:rPr>
              <a:t>пост предназначен для отбора проб под дымовым (газовым) факелом с целью выявления зоны влияния данного источника.</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Прямоугольник 4"/>
          <p:cNvSpPr>
            <a:spLocks noChangeArrowheads="1"/>
          </p:cNvSpPr>
          <p:nvPr/>
        </p:nvSpPr>
        <p:spPr bwMode="auto">
          <a:xfrm>
            <a:off x="323850" y="765175"/>
            <a:ext cx="8280400" cy="5938838"/>
          </a:xfrm>
          <a:prstGeom prst="rect">
            <a:avLst/>
          </a:prstGeom>
          <a:noFill/>
          <a:ln w="9525">
            <a:noFill/>
            <a:miter lim="800000"/>
            <a:headEnd/>
            <a:tailEnd/>
          </a:ln>
        </p:spPr>
        <p:txBody>
          <a:bodyPr>
            <a:spAutoFit/>
          </a:bodyPr>
          <a:lstStyle/>
          <a:p>
            <a:pPr algn="just"/>
            <a:r>
              <a:rPr lang="ru-RU" sz="2000">
                <a:latin typeface="Calibri" pitchFamily="34" charset="0"/>
              </a:rPr>
              <a:t>	Наблюдения на постах могут производиться по </a:t>
            </a:r>
            <a:r>
              <a:rPr lang="ru-RU" sz="2000" b="1" i="1">
                <a:latin typeface="Calibri" pitchFamily="34" charset="0"/>
              </a:rPr>
              <a:t>полной, неполной и сокращенной программе.</a:t>
            </a:r>
            <a:r>
              <a:rPr lang="ru-RU" sz="2000">
                <a:latin typeface="Calibri" pitchFamily="34" charset="0"/>
              </a:rPr>
              <a:t> Это позволяет оценивать динамику загрязнения атмосферного воздуха и выявлять территории с тенденцией увеличения загрязнения воздуха.</a:t>
            </a:r>
          </a:p>
          <a:p>
            <a:pPr algn="just"/>
            <a:r>
              <a:rPr lang="ru-RU" sz="2000">
                <a:latin typeface="Calibri" pitchFamily="34" charset="0"/>
              </a:rPr>
              <a:t>	Программы наблюдений устанавливаются в зависимости от видов постов и задач наблюдений. На стационарных постах наблюдения за загрязнением воздуха и метеорологическими параметрами проводятся на протяжении года, независимо от погодных условий. Наблюдения могут проводиться по полной, неполной и сокращенной программе.</a:t>
            </a:r>
          </a:p>
          <a:p>
            <a:pPr algn="just"/>
            <a:r>
              <a:rPr lang="ru-RU" sz="2000">
                <a:latin typeface="Calibri" pitchFamily="34" charset="0"/>
              </a:rPr>
              <a:t>	По </a:t>
            </a:r>
            <a:r>
              <a:rPr lang="ru-RU" sz="2000" u="sng">
                <a:solidFill>
                  <a:srgbClr val="FF0000"/>
                </a:solidFill>
                <a:latin typeface="Calibri" pitchFamily="34" charset="0"/>
              </a:rPr>
              <a:t>полной программе</a:t>
            </a:r>
            <a:r>
              <a:rPr lang="ru-RU" sz="2000">
                <a:latin typeface="Calibri" pitchFamily="34" charset="0"/>
              </a:rPr>
              <a:t> наблюдения проводят в </a:t>
            </a:r>
            <a:r>
              <a:rPr lang="ru-RU" sz="2000" b="1">
                <a:solidFill>
                  <a:srgbClr val="FF0000"/>
                </a:solidFill>
                <a:latin typeface="Calibri" pitchFamily="34" charset="0"/>
              </a:rPr>
              <a:t>1, 7, 13 и 19</a:t>
            </a:r>
            <a:r>
              <a:rPr lang="ru-RU" sz="2000">
                <a:latin typeface="Calibri" pitchFamily="34" charset="0"/>
              </a:rPr>
              <a:t> часов ежедневно, кроме воскресения. Измеряются при этом концентрация пыли, </a:t>
            </a:r>
            <a:r>
              <a:rPr lang="en-US" sz="2000">
                <a:latin typeface="Calibri" pitchFamily="34" charset="0"/>
              </a:rPr>
              <a:t>CO</a:t>
            </a:r>
            <a:r>
              <a:rPr lang="ru-RU" sz="2000">
                <a:latin typeface="Calibri" pitchFamily="34" charset="0"/>
              </a:rPr>
              <a:t>, </a:t>
            </a:r>
            <a:r>
              <a:rPr lang="en-US" sz="2000">
                <a:latin typeface="Calibri" pitchFamily="34" charset="0"/>
              </a:rPr>
              <a:t>CO</a:t>
            </a:r>
            <a:r>
              <a:rPr lang="ru-RU" sz="2000">
                <a:latin typeface="Calibri" pitchFamily="34" charset="0"/>
              </a:rPr>
              <a:t>2, </a:t>
            </a:r>
            <a:r>
              <a:rPr lang="en-US" sz="2000">
                <a:latin typeface="Calibri" pitchFamily="34" charset="0"/>
              </a:rPr>
              <a:t>SO</a:t>
            </a:r>
            <a:r>
              <a:rPr lang="ru-RU" sz="2000">
                <a:latin typeface="Calibri" pitchFamily="34" charset="0"/>
              </a:rPr>
              <a:t>2, </a:t>
            </a:r>
            <a:r>
              <a:rPr lang="en-US" sz="2000">
                <a:latin typeface="Calibri" pitchFamily="34" charset="0"/>
              </a:rPr>
              <a:t>NOx</a:t>
            </a:r>
            <a:r>
              <a:rPr lang="ru-RU" sz="2000">
                <a:latin typeface="Calibri" pitchFamily="34" charset="0"/>
              </a:rPr>
              <a:t>, а также веществ, концентрации которых больше ПДК.</a:t>
            </a:r>
          </a:p>
          <a:p>
            <a:pPr algn="just"/>
            <a:r>
              <a:rPr lang="ru-RU" sz="2000">
                <a:latin typeface="Calibri" pitchFamily="34" charset="0"/>
              </a:rPr>
              <a:t>	По </a:t>
            </a:r>
            <a:r>
              <a:rPr lang="ru-RU" sz="2000" u="sng">
                <a:solidFill>
                  <a:srgbClr val="FF0000"/>
                </a:solidFill>
                <a:latin typeface="Calibri" pitchFamily="34" charset="0"/>
              </a:rPr>
              <a:t>неполной программе</a:t>
            </a:r>
            <a:r>
              <a:rPr lang="ru-RU" sz="2000">
                <a:latin typeface="Calibri" pitchFamily="34" charset="0"/>
              </a:rPr>
              <a:t> наблюдения проводят в </a:t>
            </a:r>
            <a:r>
              <a:rPr lang="ru-RU" sz="2000" b="1">
                <a:solidFill>
                  <a:srgbClr val="FF0000"/>
                </a:solidFill>
                <a:latin typeface="Calibri" pitchFamily="34" charset="0"/>
              </a:rPr>
              <a:t>7, 13 и в 19 </a:t>
            </a:r>
            <a:r>
              <a:rPr lang="ru-RU" sz="2000">
                <a:latin typeface="Calibri" pitchFamily="34" charset="0"/>
              </a:rPr>
              <a:t>часов ежедневно, чередуя субботу и воскресение как выходные. </a:t>
            </a:r>
          </a:p>
          <a:p>
            <a:pPr algn="just"/>
            <a:r>
              <a:rPr lang="ru-RU" sz="2000">
                <a:latin typeface="Calibri" pitchFamily="34" charset="0"/>
              </a:rPr>
              <a:t>	В районах с суровыми климатическими условиями, а также в местах, где среднемесячные концентрации меньше 5% </a:t>
            </a:r>
            <a:r>
              <a:rPr lang="uk-UA" sz="2000">
                <a:latin typeface="Calibri" pitchFamily="34" charset="0"/>
              </a:rPr>
              <a:t>от ПДК </a:t>
            </a:r>
            <a:r>
              <a:rPr lang="ru-RU" sz="2000">
                <a:latin typeface="Calibri" pitchFamily="34" charset="0"/>
              </a:rPr>
              <a:t>максимально разовой, наблюдения проводят по </a:t>
            </a:r>
            <a:r>
              <a:rPr lang="ru-RU" sz="2000" u="sng">
                <a:solidFill>
                  <a:srgbClr val="FF0000"/>
                </a:solidFill>
                <a:latin typeface="Calibri" pitchFamily="34" charset="0"/>
              </a:rPr>
              <a:t>сокращенной программе</a:t>
            </a:r>
            <a:r>
              <a:rPr lang="ru-RU" sz="2000">
                <a:latin typeface="Calibri" pitchFamily="34" charset="0"/>
              </a:rPr>
              <a:t> ежедневно, кроме воскресенья в </a:t>
            </a:r>
            <a:r>
              <a:rPr lang="ru-RU" sz="2000" b="1">
                <a:solidFill>
                  <a:srgbClr val="FF0000"/>
                </a:solidFill>
                <a:latin typeface="Calibri" pitchFamily="34" charset="0"/>
              </a:rPr>
              <a:t>7 и 13 </a:t>
            </a:r>
            <a:r>
              <a:rPr lang="ru-RU" sz="2000">
                <a:latin typeface="Calibri" pitchFamily="34" charset="0"/>
              </a:rPr>
              <a:t>часов.</a:t>
            </a:r>
          </a:p>
        </p:txBody>
      </p:sp>
      <p:sp>
        <p:nvSpPr>
          <p:cNvPr id="60418" name="Прямоугольник 5"/>
          <p:cNvSpPr>
            <a:spLocks noChangeArrowheads="1"/>
          </p:cNvSpPr>
          <p:nvPr/>
        </p:nvSpPr>
        <p:spPr bwMode="auto">
          <a:xfrm>
            <a:off x="1619250" y="188913"/>
            <a:ext cx="5991225" cy="701675"/>
          </a:xfrm>
          <a:prstGeom prst="rect">
            <a:avLst/>
          </a:prstGeom>
          <a:noFill/>
          <a:ln w="9525">
            <a:noFill/>
            <a:miter lim="800000"/>
            <a:headEnd/>
            <a:tailEnd/>
          </a:ln>
        </p:spPr>
        <p:txBody>
          <a:bodyPr wrap="none">
            <a:spAutoFit/>
          </a:bodyPr>
          <a:lstStyle/>
          <a:p>
            <a:pPr algn="ctr"/>
            <a:r>
              <a:rPr lang="ru-RU" sz="2000" b="1">
                <a:solidFill>
                  <a:srgbClr val="FF0000"/>
                </a:solidFill>
                <a:latin typeface="Calibri" pitchFamily="34" charset="0"/>
              </a:rPr>
              <a:t>ПРОГРАММЫ НАБЛЮДЕНИЯ </a:t>
            </a:r>
            <a:endParaRPr lang="en-US" sz="2000" b="1">
              <a:solidFill>
                <a:srgbClr val="FF0000"/>
              </a:solidFill>
              <a:latin typeface="Calibri" pitchFamily="34" charset="0"/>
            </a:endParaRPr>
          </a:p>
          <a:p>
            <a:pPr algn="ctr"/>
            <a:r>
              <a:rPr lang="ru-RU" sz="2000" b="1">
                <a:solidFill>
                  <a:srgbClr val="FF0000"/>
                </a:solidFill>
                <a:latin typeface="Calibri" pitchFamily="34" charset="0"/>
              </a:rPr>
              <a:t>ЗА СОСТОЯНИЕМ АТМОСФЕРНОГО ВОЗДУХА</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http://trancons.ru/products/programmno-apparatnyi-kompleks-ekologicheskogo-monitoringa-i-podderzhki-prinyatiya-upravlencheskih-reshenii-pak/Shore_center.jpg"/>
          <p:cNvPicPr>
            <a:picLocks noChangeAspect="1" noChangeArrowheads="1"/>
          </p:cNvPicPr>
          <p:nvPr/>
        </p:nvPicPr>
        <p:blipFill>
          <a:blip r:embed="rId2"/>
          <a:srcRect b="10162"/>
          <a:stretch>
            <a:fillRect/>
          </a:stretch>
        </p:blipFill>
        <p:spPr bwMode="auto">
          <a:xfrm>
            <a:off x="4002088" y="3644900"/>
            <a:ext cx="5178425" cy="2989263"/>
          </a:xfrm>
          <a:prstGeom prst="rect">
            <a:avLst/>
          </a:prstGeom>
          <a:noFill/>
          <a:ln w="9525">
            <a:noFill/>
            <a:miter lim="800000"/>
            <a:headEnd/>
            <a:tailEnd/>
          </a:ln>
        </p:spPr>
      </p:pic>
      <p:sp>
        <p:nvSpPr>
          <p:cNvPr id="61442" name="Прямоугольник 4"/>
          <p:cNvSpPr>
            <a:spLocks noChangeArrowheads="1"/>
          </p:cNvSpPr>
          <p:nvPr/>
        </p:nvSpPr>
        <p:spPr bwMode="auto">
          <a:xfrm>
            <a:off x="2124075" y="33338"/>
            <a:ext cx="5619750" cy="461962"/>
          </a:xfrm>
          <a:prstGeom prst="rect">
            <a:avLst/>
          </a:prstGeom>
          <a:noFill/>
          <a:ln w="9525">
            <a:noFill/>
            <a:miter lim="800000"/>
            <a:headEnd/>
            <a:tailEnd/>
          </a:ln>
        </p:spPr>
        <p:txBody>
          <a:bodyPr wrap="none">
            <a:spAutoFit/>
          </a:bodyPr>
          <a:lstStyle/>
          <a:p>
            <a:r>
              <a:rPr lang="ru-RU" sz="2400" b="1">
                <a:solidFill>
                  <a:srgbClr val="FF0000"/>
                </a:solidFill>
                <a:latin typeface="Calibri" pitchFamily="34" charset="0"/>
              </a:rPr>
              <a:t>Центр управления мониторингом (ЦУМ)</a:t>
            </a:r>
            <a:endParaRPr lang="ru-RU" sz="2400">
              <a:latin typeface="Calibri" pitchFamily="34" charset="0"/>
            </a:endParaRPr>
          </a:p>
        </p:txBody>
      </p:sp>
      <p:pic>
        <p:nvPicPr>
          <p:cNvPr id="61443" name="Picture 6" descr="http://www.nord-stream.com/media/picture_library/rgb_small/ru/2012/09/control-centre-switzerland_3424_20120920.jpg"/>
          <p:cNvPicPr>
            <a:picLocks noChangeAspect="1" noChangeArrowheads="1"/>
          </p:cNvPicPr>
          <p:nvPr/>
        </p:nvPicPr>
        <p:blipFill>
          <a:blip r:embed="rId3"/>
          <a:srcRect/>
          <a:stretch>
            <a:fillRect/>
          </a:stretch>
        </p:blipFill>
        <p:spPr bwMode="auto">
          <a:xfrm>
            <a:off x="4500563" y="593725"/>
            <a:ext cx="4319587" cy="2879725"/>
          </a:xfrm>
          <a:prstGeom prst="rect">
            <a:avLst/>
          </a:prstGeom>
          <a:noFill/>
          <a:ln w="9525">
            <a:solidFill>
              <a:srgbClr val="FF0000"/>
            </a:solidFill>
            <a:miter lim="800000"/>
            <a:headEnd/>
            <a:tailEnd/>
          </a:ln>
        </p:spPr>
      </p:pic>
      <p:sp>
        <p:nvSpPr>
          <p:cNvPr id="61444" name="Прямоугольник 5"/>
          <p:cNvSpPr>
            <a:spLocks noChangeArrowheads="1"/>
          </p:cNvSpPr>
          <p:nvPr/>
        </p:nvSpPr>
        <p:spPr bwMode="auto">
          <a:xfrm>
            <a:off x="107950" y="593725"/>
            <a:ext cx="4283075" cy="5632450"/>
          </a:xfrm>
          <a:prstGeom prst="rect">
            <a:avLst/>
          </a:prstGeom>
          <a:noFill/>
          <a:ln w="9525">
            <a:noFill/>
            <a:miter lim="800000"/>
            <a:headEnd/>
            <a:tailEnd/>
          </a:ln>
        </p:spPr>
        <p:txBody>
          <a:bodyPr>
            <a:spAutoFit/>
          </a:bodyPr>
          <a:lstStyle/>
          <a:p>
            <a:pPr algn="just"/>
            <a:r>
              <a:rPr lang="ru-RU">
                <a:latin typeface="Calibri" pitchFamily="34" charset="0"/>
              </a:rPr>
              <a:t>	Любая система экологического мониторинга включает в себя </a:t>
            </a:r>
            <a:r>
              <a:rPr lang="ru-RU" b="1" i="1">
                <a:solidFill>
                  <a:srgbClr val="FF0000"/>
                </a:solidFill>
                <a:latin typeface="Calibri" pitchFamily="34" charset="0"/>
              </a:rPr>
              <a:t>центр управления мониторингом</a:t>
            </a:r>
            <a:r>
              <a:rPr lang="ru-RU">
                <a:latin typeface="Calibri" pitchFamily="34" charset="0"/>
              </a:rPr>
              <a:t>, что находится в административных помещениях на промышленных площадках. К нему стекается информация об окружающей среде со всех постов наблюдения. </a:t>
            </a:r>
          </a:p>
          <a:p>
            <a:pPr algn="just"/>
            <a:r>
              <a:rPr lang="ru-RU">
                <a:latin typeface="Calibri" pitchFamily="34" charset="0"/>
              </a:rPr>
              <a:t>	Эта информация формирует банк данных и включает информацию как собственных   наблюдений, так и ведомственных источников. В эту информацию также входят результаты оценки воздействия на ОС проектных решений, расчеты ПДВ и ПДС.</a:t>
            </a:r>
          </a:p>
          <a:p>
            <a:pPr algn="just"/>
            <a:r>
              <a:rPr lang="ru-RU">
                <a:latin typeface="Calibri" pitchFamily="34" charset="0"/>
              </a:rPr>
              <a:t>	Входящая информация обрабатывается и отображается в виде карт территории наблюдения, схем, таблиц и диаграмм загрязнения во времени и т.д.</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a:t>Оценка состояния атмосферного воздуха по результатам наблюдений</a:t>
            </a:r>
            <a:endParaRPr lang="ru-RU" dirty="0"/>
          </a:p>
        </p:txBody>
      </p:sp>
      <p:sp>
        <p:nvSpPr>
          <p:cNvPr id="62466" name="Прямоугольник 3"/>
          <p:cNvSpPr>
            <a:spLocks noChangeArrowheads="1"/>
          </p:cNvSpPr>
          <p:nvPr/>
        </p:nvSpPr>
        <p:spPr bwMode="auto">
          <a:xfrm>
            <a:off x="271463" y="2060575"/>
            <a:ext cx="7993062" cy="3694113"/>
          </a:xfrm>
          <a:prstGeom prst="rect">
            <a:avLst/>
          </a:prstGeom>
          <a:noFill/>
          <a:ln w="9525">
            <a:noFill/>
            <a:miter lim="800000"/>
            <a:headEnd/>
            <a:tailEnd/>
          </a:ln>
        </p:spPr>
        <p:txBody>
          <a:bodyPr>
            <a:spAutoFit/>
          </a:bodyPr>
          <a:lstStyle/>
          <a:p>
            <a:pPr algn="just"/>
            <a:r>
              <a:rPr lang="en-US">
                <a:latin typeface="Calibri" pitchFamily="34" charset="0"/>
              </a:rPr>
              <a:t>	</a:t>
            </a:r>
            <a:r>
              <a:rPr lang="ru-RU">
                <a:latin typeface="Calibri" pitchFamily="34" charset="0"/>
              </a:rPr>
              <a:t>Данные о результатах наблюдений состояния атмосферного воздуха и метеорологических параметров поступают с постов наблюдения в </a:t>
            </a:r>
            <a:r>
              <a:rPr lang="ru-RU" b="1" i="1">
                <a:latin typeface="Calibri" pitchFamily="34" charset="0"/>
              </a:rPr>
              <a:t>центр управления мониторингом (ЦУМ),</a:t>
            </a:r>
            <a:r>
              <a:rPr lang="ru-RU">
                <a:latin typeface="Calibri" pitchFamily="34" charset="0"/>
              </a:rPr>
              <a:t> где они обрабатываются и сводятся в специальные таблицы </a:t>
            </a:r>
            <a:r>
              <a:rPr lang="ru-RU" b="1" i="1">
                <a:solidFill>
                  <a:srgbClr val="FF0000"/>
                </a:solidFill>
                <a:latin typeface="Calibri" pitchFamily="34" charset="0"/>
              </a:rPr>
              <a:t>ТЗА – таблицы загрязнения атмосферы</a:t>
            </a:r>
            <a:r>
              <a:rPr lang="ru-RU">
                <a:latin typeface="Calibri" pitchFamily="34" charset="0"/>
              </a:rPr>
              <a:t>. </a:t>
            </a:r>
            <a:endParaRPr lang="en-US">
              <a:latin typeface="Calibri" pitchFamily="34" charset="0"/>
            </a:endParaRPr>
          </a:p>
          <a:p>
            <a:r>
              <a:rPr lang="en-US">
                <a:latin typeface="Calibri" pitchFamily="34" charset="0"/>
              </a:rPr>
              <a:t>	</a:t>
            </a:r>
            <a:endParaRPr lang="ru-RU">
              <a:latin typeface="Calibri" pitchFamily="34" charset="0"/>
            </a:endParaRPr>
          </a:p>
          <a:p>
            <a:r>
              <a:rPr lang="ru-RU">
                <a:latin typeface="Calibri" pitchFamily="34" charset="0"/>
              </a:rPr>
              <a:t>	Эти таблицы делят на 4 вида:</a:t>
            </a:r>
          </a:p>
          <a:p>
            <a:r>
              <a:rPr lang="en-US">
                <a:latin typeface="Calibri" pitchFamily="34" charset="0"/>
              </a:rPr>
              <a:t>	</a:t>
            </a:r>
            <a:r>
              <a:rPr lang="ru-RU" b="1" i="1">
                <a:latin typeface="Calibri" pitchFamily="34" charset="0"/>
              </a:rPr>
              <a:t>ТЗА–1</a:t>
            </a:r>
            <a:r>
              <a:rPr lang="ru-RU">
                <a:latin typeface="Calibri" pitchFamily="34" charset="0"/>
              </a:rPr>
              <a:t> – результаты разовых наблюдений за загрязнением воздуха по сети постов наблюдений и данные по метеосводкам;</a:t>
            </a:r>
          </a:p>
          <a:p>
            <a:r>
              <a:rPr lang="en-US">
                <a:latin typeface="Calibri" pitchFamily="34" charset="0"/>
              </a:rPr>
              <a:t>	</a:t>
            </a:r>
            <a:r>
              <a:rPr lang="ru-RU" b="1" i="1">
                <a:latin typeface="Calibri" pitchFamily="34" charset="0"/>
              </a:rPr>
              <a:t>ТЗА–2</a:t>
            </a:r>
            <a:r>
              <a:rPr lang="ru-RU">
                <a:latin typeface="Calibri" pitchFamily="34" charset="0"/>
              </a:rPr>
              <a:t> – результаты подфакельных постов наблюдений;</a:t>
            </a:r>
          </a:p>
          <a:p>
            <a:r>
              <a:rPr lang="en-US">
                <a:latin typeface="Calibri" pitchFamily="34" charset="0"/>
              </a:rPr>
              <a:t>	</a:t>
            </a:r>
            <a:r>
              <a:rPr lang="ru-RU" b="1" i="1">
                <a:latin typeface="Calibri" pitchFamily="34" charset="0"/>
              </a:rPr>
              <a:t>ТЗА–3</a:t>
            </a:r>
            <a:r>
              <a:rPr lang="ru-RU">
                <a:latin typeface="Calibri" pitchFamily="34" charset="0"/>
              </a:rPr>
              <a:t> – данные среднесуточных наблюдений за концентрацией пыли и газоподобных смесей.</a:t>
            </a:r>
          </a:p>
          <a:p>
            <a:r>
              <a:rPr lang="en-US">
                <a:latin typeface="Calibri" pitchFamily="34" charset="0"/>
              </a:rPr>
              <a:t>	</a:t>
            </a:r>
            <a:r>
              <a:rPr lang="ru-RU" b="1" i="1">
                <a:latin typeface="Calibri" pitchFamily="34" charset="0"/>
              </a:rPr>
              <a:t>ТЗА–4</a:t>
            </a:r>
            <a:r>
              <a:rPr lang="ru-RU">
                <a:latin typeface="Calibri" pitchFamily="34" charset="0"/>
              </a:rPr>
              <a:t> – данные суточных наблюдений с помощью газоанализаторов непрерывного действия.</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0" name="Object 86"/>
          <p:cNvGraphicFramePr>
            <a:graphicFrameLocks noChangeAspect="1"/>
          </p:cNvGraphicFramePr>
          <p:nvPr/>
        </p:nvGraphicFramePr>
        <p:xfrm>
          <a:off x="3924300" y="1282700"/>
          <a:ext cx="957263" cy="850900"/>
        </p:xfrm>
        <a:graphic>
          <a:graphicData uri="http://schemas.openxmlformats.org/presentationml/2006/ole">
            <mc:AlternateContent xmlns:mc="http://schemas.openxmlformats.org/markup-compatibility/2006">
              <mc:Choice xmlns:v="urn:schemas-microsoft-com:vml" Requires="v">
                <p:oleObj spid="_x0000_s1118" name="Формула" r:id="rId3" imgW="685800" imgH="609600" progId="Equation.3">
                  <p:embed/>
                </p:oleObj>
              </mc:Choice>
              <mc:Fallback>
                <p:oleObj name="Формула" r:id="rId3" imgW="685800" imgH="609600" progId="Equation.3">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282700"/>
                        <a:ext cx="957263"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1" name="Object 87"/>
          <p:cNvGraphicFramePr>
            <a:graphicFrameLocks noChangeAspect="1"/>
          </p:cNvGraphicFramePr>
          <p:nvPr/>
        </p:nvGraphicFramePr>
        <p:xfrm>
          <a:off x="3492500" y="3789363"/>
          <a:ext cx="1323975" cy="542925"/>
        </p:xfrm>
        <a:graphic>
          <a:graphicData uri="http://schemas.openxmlformats.org/presentationml/2006/ole">
            <mc:AlternateContent xmlns:mc="http://schemas.openxmlformats.org/markup-compatibility/2006">
              <mc:Choice xmlns:v="urn:schemas-microsoft-com:vml" Requires="v">
                <p:oleObj spid="_x0000_s1119" name="Формула" r:id="rId5" imgW="1320227" imgH="545863" progId="Equation.3">
                  <p:embed/>
                </p:oleObj>
              </mc:Choice>
              <mc:Fallback>
                <p:oleObj name="Формула" r:id="rId5" imgW="1320227" imgH="545863" progId="Equation.3">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3789363"/>
                        <a:ext cx="13239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2" name="Object 88"/>
          <p:cNvGraphicFramePr>
            <a:graphicFrameLocks noChangeAspect="1"/>
          </p:cNvGraphicFramePr>
          <p:nvPr/>
        </p:nvGraphicFramePr>
        <p:xfrm>
          <a:off x="3851275" y="4738688"/>
          <a:ext cx="676275" cy="635000"/>
        </p:xfrm>
        <a:graphic>
          <a:graphicData uri="http://schemas.openxmlformats.org/presentationml/2006/ole">
            <mc:AlternateContent xmlns:mc="http://schemas.openxmlformats.org/markup-compatibility/2006">
              <mc:Choice xmlns:v="urn:schemas-microsoft-com:vml" Requires="v">
                <p:oleObj spid="_x0000_s1120" name="Формула" r:id="rId7" imgW="444307" imgH="418918" progId="Equation.3">
                  <p:embed/>
                </p:oleObj>
              </mc:Choice>
              <mc:Fallback>
                <p:oleObj name="Формула" r:id="rId7" imgW="444307" imgH="418918"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4738688"/>
                        <a:ext cx="676275"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3" name="Object 89"/>
          <p:cNvGraphicFramePr>
            <a:graphicFrameLocks noChangeAspect="1"/>
          </p:cNvGraphicFramePr>
          <p:nvPr/>
        </p:nvGraphicFramePr>
        <p:xfrm>
          <a:off x="3635375" y="6021388"/>
          <a:ext cx="1296988" cy="608012"/>
        </p:xfrm>
        <a:graphic>
          <a:graphicData uri="http://schemas.openxmlformats.org/presentationml/2006/ole">
            <mc:AlternateContent xmlns:mc="http://schemas.openxmlformats.org/markup-compatibility/2006">
              <mc:Choice xmlns:v="urn:schemas-microsoft-com:vml" Requires="v">
                <p:oleObj spid="_x0000_s1121" name="Формула" r:id="rId9" imgW="914400" imgH="431800" progId="Equation.3">
                  <p:embed/>
                </p:oleObj>
              </mc:Choice>
              <mc:Fallback>
                <p:oleObj name="Формула" r:id="rId9" imgW="914400" imgH="431800" progId="Equation.3">
                  <p:embed/>
                  <p:pic>
                    <p:nvPicPr>
                      <p:cNvPr id="0" name="Picture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6021388"/>
                        <a:ext cx="1296988"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4" name="Rectangle 98"/>
          <p:cNvSpPr>
            <a:spLocks noChangeArrowheads="1"/>
          </p:cNvSpPr>
          <p:nvPr/>
        </p:nvSpPr>
        <p:spPr bwMode="auto">
          <a:xfrm>
            <a:off x="323850" y="44450"/>
            <a:ext cx="8424863" cy="1558925"/>
          </a:xfrm>
          <a:prstGeom prst="rect">
            <a:avLst/>
          </a:prstGeom>
          <a:noFill/>
          <a:ln w="9525">
            <a:noFill/>
            <a:miter lim="800000"/>
            <a:headEnd/>
            <a:tailEnd/>
          </a:ln>
        </p:spPr>
        <p:txBody>
          <a:bodyPr>
            <a:spAutoFit/>
          </a:bodyPr>
          <a:lstStyle/>
          <a:p>
            <a:r>
              <a:rPr lang="ru-RU" sz="1600"/>
              <a:t>Систематизация, доработка и обобщение результатов дает возможность определить статистические характеристики загрязнения атмосферы. </a:t>
            </a:r>
          </a:p>
          <a:p>
            <a:r>
              <a:rPr lang="ru-RU" sz="1600"/>
              <a:t>По ним определяют динамику изменение концентрации исследуемого вещества. К таким характеристикам относят:</a:t>
            </a:r>
          </a:p>
          <a:p>
            <a:pPr lvl="1"/>
            <a:r>
              <a:rPr lang="ru-RU" sz="1600"/>
              <a:t>1. </a:t>
            </a:r>
            <a:r>
              <a:rPr lang="ru-RU" sz="1600" b="1" i="1">
                <a:solidFill>
                  <a:srgbClr val="FF0000"/>
                </a:solidFill>
              </a:rPr>
              <a:t>Среднее арифметическое</a:t>
            </a:r>
            <a:r>
              <a:rPr lang="ru-RU" sz="1600"/>
              <a:t> значение концентрации вещества определяют по формуле:</a:t>
            </a:r>
          </a:p>
        </p:txBody>
      </p:sp>
      <p:sp>
        <p:nvSpPr>
          <p:cNvPr id="1115" name="Rectangle 99"/>
          <p:cNvSpPr>
            <a:spLocks noChangeArrowheads="1"/>
          </p:cNvSpPr>
          <p:nvPr/>
        </p:nvSpPr>
        <p:spPr bwMode="auto">
          <a:xfrm>
            <a:off x="971550" y="6491288"/>
            <a:ext cx="5397500" cy="366712"/>
          </a:xfrm>
          <a:prstGeom prst="rect">
            <a:avLst/>
          </a:prstGeom>
          <a:noFill/>
          <a:ln w="9525">
            <a:noFill/>
            <a:miter lim="800000"/>
            <a:headEnd/>
            <a:tailEnd/>
          </a:ln>
        </p:spPr>
        <p:txBody>
          <a:bodyPr wrap="none">
            <a:spAutoFit/>
          </a:bodyPr>
          <a:lstStyle/>
          <a:p>
            <a:r>
              <a:rPr lang="ru-RU" sz="1600"/>
              <a:t>где </a:t>
            </a:r>
            <a:r>
              <a:rPr lang="en-US" sz="1600"/>
              <a:t>L</a:t>
            </a:r>
            <a:r>
              <a:rPr lang="ru-RU" sz="1600"/>
              <a:t> – количество исследуемых населенных пунктов</a:t>
            </a:r>
            <a:r>
              <a:rPr lang="ru-RU"/>
              <a:t>. </a:t>
            </a:r>
          </a:p>
        </p:txBody>
      </p:sp>
      <p:sp>
        <p:nvSpPr>
          <p:cNvPr id="1116" name="Rectangle 100"/>
          <p:cNvSpPr>
            <a:spLocks noChangeArrowheads="1"/>
          </p:cNvSpPr>
          <p:nvPr/>
        </p:nvSpPr>
        <p:spPr bwMode="auto">
          <a:xfrm>
            <a:off x="466725" y="5157788"/>
            <a:ext cx="8569325" cy="1069975"/>
          </a:xfrm>
          <a:prstGeom prst="rect">
            <a:avLst/>
          </a:prstGeom>
          <a:noFill/>
          <a:ln w="9525">
            <a:noFill/>
            <a:miter lim="800000"/>
            <a:headEnd/>
            <a:tailEnd/>
          </a:ln>
        </p:spPr>
        <p:txBody>
          <a:bodyPr>
            <a:spAutoFit/>
          </a:bodyPr>
          <a:lstStyle/>
          <a:p>
            <a:r>
              <a:rPr lang="ru-RU" sz="1600"/>
              <a:t>где </a:t>
            </a:r>
            <a:r>
              <a:rPr lang="en-US" sz="1600"/>
              <a:t>q</a:t>
            </a:r>
            <a:r>
              <a:rPr lang="ru-RU" sz="1600"/>
              <a:t> – средняя концентрация</a:t>
            </a:r>
          </a:p>
          <a:p>
            <a:r>
              <a:rPr lang="ru-RU" sz="1600"/>
              <a:t>4. </a:t>
            </a:r>
            <a:r>
              <a:rPr lang="ru-RU" sz="1600" b="1" i="1">
                <a:solidFill>
                  <a:srgbClr val="FF0000"/>
                </a:solidFill>
              </a:rPr>
              <a:t>Максимальное значение концентрации </a:t>
            </a:r>
            <a:r>
              <a:rPr lang="ru-RU" sz="1600"/>
              <a:t>вещества вычисляют при выборе максимальной из  разовых, месячных, годовых и многолетних концентраций и определяют по формуле:</a:t>
            </a:r>
          </a:p>
        </p:txBody>
      </p:sp>
      <p:sp>
        <p:nvSpPr>
          <p:cNvPr id="1117" name="Rectangle 101"/>
          <p:cNvSpPr>
            <a:spLocks noChangeArrowheads="1"/>
          </p:cNvSpPr>
          <p:nvPr/>
        </p:nvSpPr>
        <p:spPr bwMode="auto">
          <a:xfrm>
            <a:off x="454025" y="4292600"/>
            <a:ext cx="8150225" cy="611188"/>
          </a:xfrm>
          <a:prstGeom prst="rect">
            <a:avLst/>
          </a:prstGeom>
          <a:noFill/>
          <a:ln w="9525">
            <a:noFill/>
            <a:miter lim="800000"/>
            <a:headEnd/>
            <a:tailEnd/>
          </a:ln>
        </p:spPr>
        <p:txBody>
          <a:bodyPr>
            <a:spAutoFit/>
          </a:bodyPr>
          <a:lstStyle/>
          <a:p>
            <a:pPr eaLnBrk="0" hangingPunct="0"/>
            <a:r>
              <a:rPr lang="ru-RU" sz="1600"/>
              <a:t>3. </a:t>
            </a:r>
            <a:r>
              <a:rPr lang="ru-RU" sz="1600" b="1" i="1">
                <a:solidFill>
                  <a:srgbClr val="FF0000"/>
                </a:solidFill>
              </a:rPr>
              <a:t>Коэффициент вариации</a:t>
            </a:r>
            <a:r>
              <a:rPr lang="ru-RU" sz="1600"/>
              <a:t>, что указывает на степень изменения </a:t>
            </a:r>
            <a:endParaRPr lang="en-US" sz="1600"/>
          </a:p>
          <a:p>
            <a:pPr eaLnBrk="0" hangingPunct="0"/>
            <a:r>
              <a:rPr lang="ru-RU" sz="1600"/>
              <a:t>концентрации вредного вещества</a:t>
            </a:r>
            <a:r>
              <a:rPr lang="ru-RU"/>
              <a:t>:</a:t>
            </a:r>
          </a:p>
        </p:txBody>
      </p:sp>
      <p:sp>
        <p:nvSpPr>
          <p:cNvPr id="1118" name="Rectangle 102"/>
          <p:cNvSpPr>
            <a:spLocks noChangeArrowheads="1"/>
          </p:cNvSpPr>
          <p:nvPr/>
        </p:nvSpPr>
        <p:spPr bwMode="auto">
          <a:xfrm>
            <a:off x="395288" y="2060575"/>
            <a:ext cx="8207375" cy="2047875"/>
          </a:xfrm>
          <a:prstGeom prst="rect">
            <a:avLst/>
          </a:prstGeom>
          <a:noFill/>
          <a:ln w="9525">
            <a:noFill/>
            <a:miter lim="800000"/>
            <a:headEnd/>
            <a:tailEnd/>
          </a:ln>
        </p:spPr>
        <p:txBody>
          <a:bodyPr>
            <a:spAutoFit/>
          </a:bodyPr>
          <a:lstStyle/>
          <a:p>
            <a:r>
              <a:rPr lang="ru-RU" sz="1600"/>
              <a:t>где </a:t>
            </a:r>
            <a:r>
              <a:rPr lang="en-US" sz="1600"/>
              <a:t>qc</a:t>
            </a:r>
            <a:r>
              <a:rPr lang="ru-RU" sz="1600"/>
              <a:t> – среднесуточные, среднемесячные, среднегодовые концентрации вещества </a:t>
            </a:r>
            <a:r>
              <a:rPr lang="en-US" sz="1600"/>
              <a:t>qi</a:t>
            </a:r>
            <a:r>
              <a:rPr lang="ru-RU" sz="1600"/>
              <a:t>, </a:t>
            </a:r>
          </a:p>
          <a:p>
            <a:r>
              <a:rPr lang="ru-RU" sz="1600"/>
              <a:t>которые вычисляются по суммарным данным стационарных, передвижных </a:t>
            </a:r>
          </a:p>
          <a:p>
            <a:r>
              <a:rPr lang="ru-RU" sz="1600"/>
              <a:t>и подфакельных постов наблюдения. </a:t>
            </a:r>
          </a:p>
          <a:p>
            <a:r>
              <a:rPr lang="en-US" sz="1600"/>
              <a:t>n</a:t>
            </a:r>
            <a:r>
              <a:rPr lang="ru-RU" sz="1600"/>
              <a:t> – количество разовых концентраций, за соответствующий период.</a:t>
            </a:r>
          </a:p>
          <a:p>
            <a:endParaRPr lang="ru-RU" sz="1600"/>
          </a:p>
          <a:p>
            <a:r>
              <a:rPr lang="ru-RU" sz="1600"/>
              <a:t>2. </a:t>
            </a:r>
            <a:r>
              <a:rPr lang="ru-RU" sz="1600" b="1" i="1">
                <a:solidFill>
                  <a:srgbClr val="FF0000"/>
                </a:solidFill>
              </a:rPr>
              <a:t>Среднее квадратичное отклонение </a:t>
            </a:r>
            <a:r>
              <a:rPr lang="ru-RU" sz="1600"/>
              <a:t>результатов измерений от среднего арифметического</a:t>
            </a:r>
          </a:p>
        </p:txBody>
      </p:sp>
      <p:sp>
        <p:nvSpPr>
          <p:cNvPr id="1119" name="Rectangle 104"/>
          <p:cNvSpPr>
            <a:spLocks noChangeArrowheads="1"/>
          </p:cNvSpPr>
          <p:nvPr/>
        </p:nvSpPr>
        <p:spPr bwMode="auto">
          <a:xfrm>
            <a:off x="5508625" y="3957638"/>
            <a:ext cx="708025" cy="336550"/>
          </a:xfrm>
          <a:prstGeom prst="rect">
            <a:avLst/>
          </a:prstGeom>
          <a:noFill/>
          <a:ln w="9525">
            <a:noFill/>
            <a:miter lim="800000"/>
            <a:headEnd/>
            <a:tailEnd/>
          </a:ln>
        </p:spPr>
        <p:txBody>
          <a:bodyPr wrap="none">
            <a:spAutoFit/>
          </a:bodyPr>
          <a:lstStyle/>
          <a:p>
            <a:r>
              <a:rPr lang="ru-RU" sz="1600"/>
              <a:t>мг/м3</a:t>
            </a:r>
          </a:p>
        </p:txBody>
      </p:sp>
      <p:sp>
        <p:nvSpPr>
          <p:cNvPr id="1120" name="Rectangle 105"/>
          <p:cNvSpPr>
            <a:spLocks noChangeArrowheads="1"/>
          </p:cNvSpPr>
          <p:nvPr/>
        </p:nvSpPr>
        <p:spPr bwMode="auto">
          <a:xfrm>
            <a:off x="5292725" y="1581150"/>
            <a:ext cx="708025" cy="336550"/>
          </a:xfrm>
          <a:prstGeom prst="rect">
            <a:avLst/>
          </a:prstGeom>
          <a:noFill/>
          <a:ln w="9525">
            <a:noFill/>
            <a:miter lim="800000"/>
            <a:headEnd/>
            <a:tailEnd/>
          </a:ln>
        </p:spPr>
        <p:txBody>
          <a:bodyPr wrap="none">
            <a:spAutoFit/>
          </a:bodyPr>
          <a:lstStyle/>
          <a:p>
            <a:r>
              <a:rPr lang="ru-RU" sz="1600"/>
              <a:t>мг/м3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Объект 3"/>
          <p:cNvPicPr>
            <a:picLocks noGrp="1" noChangeAspect="1"/>
          </p:cNvPicPr>
          <p:nvPr>
            <p:ph idx="1"/>
          </p:nvPr>
        </p:nvPicPr>
        <p:blipFill>
          <a:blip r:embed="rId2"/>
          <a:srcRect/>
          <a:stretch>
            <a:fillRect/>
          </a:stretch>
        </p:blipFill>
        <p:spPr>
          <a:xfrm>
            <a:off x="0" y="0"/>
            <a:ext cx="9144000" cy="688498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 name="Object 40"/>
          <p:cNvGraphicFramePr>
            <a:graphicFrameLocks noChangeAspect="1"/>
          </p:cNvGraphicFramePr>
          <p:nvPr/>
        </p:nvGraphicFramePr>
        <p:xfrm>
          <a:off x="3563938" y="1412875"/>
          <a:ext cx="1789112" cy="958850"/>
        </p:xfrm>
        <a:graphic>
          <a:graphicData uri="http://schemas.openxmlformats.org/presentationml/2006/ole">
            <mc:AlternateContent xmlns:mc="http://schemas.openxmlformats.org/markup-compatibility/2006">
              <mc:Choice xmlns:v="urn:schemas-microsoft-com:vml" Requires="v">
                <p:oleObj spid="_x0000_s2092" name="Формула" r:id="rId3" imgW="939800" imgH="508000" progId="Equation.3">
                  <p:embed/>
                </p:oleObj>
              </mc:Choice>
              <mc:Fallback>
                <p:oleObj name="Формула" r:id="rId3" imgW="939800" imgH="508000" progId="Equation.3">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412875"/>
                        <a:ext cx="1789112"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 name="Object 41"/>
          <p:cNvGraphicFramePr>
            <a:graphicFrameLocks noChangeAspect="1"/>
          </p:cNvGraphicFramePr>
          <p:nvPr/>
        </p:nvGraphicFramePr>
        <p:xfrm>
          <a:off x="3635375" y="4916488"/>
          <a:ext cx="1558925" cy="1033462"/>
        </p:xfrm>
        <a:graphic>
          <a:graphicData uri="http://schemas.openxmlformats.org/presentationml/2006/ole">
            <mc:AlternateContent xmlns:mc="http://schemas.openxmlformats.org/markup-compatibility/2006">
              <mc:Choice xmlns:v="urn:schemas-microsoft-com:vml" Requires="v">
                <p:oleObj spid="_x0000_s2093" name="Формула" r:id="rId5" imgW="647700" imgH="431800" progId="Equation.3">
                  <p:embed/>
                </p:oleObj>
              </mc:Choice>
              <mc:Fallback>
                <p:oleObj name="Формула" r:id="rId5" imgW="647700" imgH="431800" progId="Equation.3">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916488"/>
                        <a:ext cx="1558925"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0" name="Rectangle 46"/>
          <p:cNvSpPr>
            <a:spLocks noChangeArrowheads="1"/>
          </p:cNvSpPr>
          <p:nvPr/>
        </p:nvSpPr>
        <p:spPr bwMode="auto">
          <a:xfrm>
            <a:off x="179388" y="188913"/>
            <a:ext cx="8353425" cy="1603375"/>
          </a:xfrm>
          <a:prstGeom prst="rect">
            <a:avLst/>
          </a:prstGeom>
          <a:noFill/>
          <a:ln w="9525">
            <a:noFill/>
            <a:miter lim="800000"/>
            <a:headEnd/>
            <a:tailEnd/>
          </a:ln>
        </p:spPr>
        <p:txBody>
          <a:bodyPr>
            <a:spAutoFit/>
          </a:bodyPr>
          <a:lstStyle/>
          <a:p>
            <a:r>
              <a:rPr lang="ru-RU"/>
              <a:t>5. </a:t>
            </a:r>
            <a:r>
              <a:rPr lang="ru-RU" b="1" i="1">
                <a:solidFill>
                  <a:srgbClr val="FF0000"/>
                </a:solidFill>
              </a:rPr>
              <a:t>Индекс загрязнения атмосферы</a:t>
            </a:r>
            <a:r>
              <a:rPr lang="ru-RU"/>
              <a:t> (ИЗА) количественно характеризуют уровень загрязнения атмосферы отдельной добавкой, что учитывает разницу в скорости увеличения уровня опасности вещества, приведенного до уровня опасности диоксида серы, с ростом превышения ПДК:</a:t>
            </a:r>
          </a:p>
          <a:p>
            <a:pPr eaLnBrk="0" hangingPunct="0">
              <a:spcBef>
                <a:spcPct val="50000"/>
              </a:spcBef>
            </a:pPr>
            <a:endParaRPr lang="ru-RU"/>
          </a:p>
        </p:txBody>
      </p:sp>
      <p:sp>
        <p:nvSpPr>
          <p:cNvPr id="2091" name="Rectangle 47"/>
          <p:cNvSpPr>
            <a:spLocks noChangeArrowheads="1"/>
          </p:cNvSpPr>
          <p:nvPr/>
        </p:nvSpPr>
        <p:spPr bwMode="auto">
          <a:xfrm>
            <a:off x="250825" y="6021388"/>
            <a:ext cx="7959725" cy="366712"/>
          </a:xfrm>
          <a:prstGeom prst="rect">
            <a:avLst/>
          </a:prstGeom>
          <a:noFill/>
          <a:ln w="9525">
            <a:noFill/>
            <a:miter lim="800000"/>
            <a:headEnd/>
            <a:tailEnd/>
          </a:ln>
        </p:spPr>
        <p:txBody>
          <a:bodyPr wrap="none">
            <a:spAutoFit/>
          </a:bodyPr>
          <a:lstStyle/>
          <a:p>
            <a:r>
              <a:rPr lang="en-US"/>
              <a:t>n</a:t>
            </a:r>
            <a:r>
              <a:rPr lang="ru-RU"/>
              <a:t> – количество вредных веществ в атмосфере (основные загрязнители).</a:t>
            </a:r>
          </a:p>
        </p:txBody>
      </p:sp>
      <p:sp>
        <p:nvSpPr>
          <p:cNvPr id="2092" name="Rectangle 48"/>
          <p:cNvSpPr>
            <a:spLocks noChangeArrowheads="1"/>
          </p:cNvSpPr>
          <p:nvPr/>
        </p:nvSpPr>
        <p:spPr bwMode="auto">
          <a:xfrm>
            <a:off x="179388" y="2420938"/>
            <a:ext cx="8280400" cy="2014537"/>
          </a:xfrm>
          <a:prstGeom prst="rect">
            <a:avLst/>
          </a:prstGeom>
          <a:noFill/>
          <a:ln w="9525">
            <a:noFill/>
            <a:miter lim="800000"/>
            <a:headEnd/>
            <a:tailEnd/>
          </a:ln>
        </p:spPr>
        <p:txBody>
          <a:bodyPr>
            <a:spAutoFit/>
          </a:bodyPr>
          <a:lstStyle/>
          <a:p>
            <a:r>
              <a:rPr lang="ru-RU"/>
              <a:t>где С</a:t>
            </a:r>
            <a:r>
              <a:rPr lang="en-US"/>
              <a:t>i</a:t>
            </a:r>
            <a:r>
              <a:rPr lang="ru-RU"/>
              <a:t> – константа, со значениями: 1,7; 1,3; 1,0; 0,9 соответственно, для 1, 2, 3, и 4-го классов опасности вещества и позволяет перевести степень опасности </a:t>
            </a:r>
            <a:r>
              <a:rPr lang="en-US"/>
              <a:t>i</a:t>
            </a:r>
            <a:r>
              <a:rPr lang="ru-RU"/>
              <a:t>-го вещества до степени опасности диоксида серы.</a:t>
            </a:r>
          </a:p>
          <a:p>
            <a:endParaRPr lang="ru-RU"/>
          </a:p>
          <a:p>
            <a:r>
              <a:rPr lang="ru-RU"/>
              <a:t>	6. </a:t>
            </a:r>
            <a:r>
              <a:rPr lang="ru-RU" b="1" i="1">
                <a:solidFill>
                  <a:srgbClr val="FF0000"/>
                </a:solidFill>
              </a:rPr>
              <a:t>Комплексный индекс загрязнения атмосферы</a:t>
            </a:r>
            <a:r>
              <a:rPr lang="ru-RU"/>
              <a:t> города (КИЗА) – количественная характеристика уровня загрязнения атмосферы, что образуется множеством веществ</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 name="Object 21"/>
          <p:cNvGraphicFramePr>
            <a:graphicFrameLocks noChangeAspect="1"/>
          </p:cNvGraphicFramePr>
          <p:nvPr/>
        </p:nvGraphicFramePr>
        <p:xfrm>
          <a:off x="2051050" y="1989138"/>
          <a:ext cx="4697413" cy="1152525"/>
        </p:xfrm>
        <a:graphic>
          <a:graphicData uri="http://schemas.openxmlformats.org/presentationml/2006/ole">
            <mc:AlternateContent xmlns:mc="http://schemas.openxmlformats.org/markup-compatibility/2006">
              <mc:Choice xmlns:v="urn:schemas-microsoft-com:vml" Requires="v">
                <p:oleObj spid="_x0000_s3095" name="Формула" r:id="rId3" imgW="1968500" imgH="482600" progId="Equation.3">
                  <p:embed/>
                </p:oleObj>
              </mc:Choice>
              <mc:Fallback>
                <p:oleObj name="Формула" r:id="rId3" imgW="1968500" imgH="4826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989138"/>
                        <a:ext cx="4697413"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4" name="Rectangle 25"/>
          <p:cNvSpPr>
            <a:spLocks noChangeArrowheads="1"/>
          </p:cNvSpPr>
          <p:nvPr/>
        </p:nvSpPr>
        <p:spPr bwMode="auto">
          <a:xfrm>
            <a:off x="468313" y="404813"/>
            <a:ext cx="8135937" cy="1603375"/>
          </a:xfrm>
          <a:prstGeom prst="rect">
            <a:avLst/>
          </a:prstGeom>
          <a:noFill/>
          <a:ln w="9525">
            <a:noFill/>
            <a:miter lim="800000"/>
            <a:headEnd/>
            <a:tailEnd/>
          </a:ln>
        </p:spPr>
        <p:txBody>
          <a:bodyPr>
            <a:spAutoFit/>
          </a:bodyPr>
          <a:lstStyle/>
          <a:p>
            <a:r>
              <a:rPr lang="en-US"/>
              <a:t>	</a:t>
            </a:r>
            <a:r>
              <a:rPr lang="ru-RU"/>
              <a:t>Для выявления вредного действия нескольких загрязнителей используют величину </a:t>
            </a:r>
            <a:r>
              <a:rPr lang="ru-RU" b="1" i="1">
                <a:solidFill>
                  <a:srgbClr val="FF0000"/>
                </a:solidFill>
              </a:rPr>
              <a:t>Сф</a:t>
            </a:r>
            <a:r>
              <a:rPr lang="ru-RU"/>
              <a:t> по этим веществам. При этом учитывается концентрация каждого вещества</a:t>
            </a:r>
            <a:r>
              <a:rPr lang="uk-UA"/>
              <a:t> и </a:t>
            </a:r>
            <a:r>
              <a:rPr lang="ru-RU"/>
              <a:t>концентрация</a:t>
            </a:r>
            <a:r>
              <a:rPr lang="uk-UA"/>
              <a:t> </a:t>
            </a:r>
            <a:r>
              <a:rPr lang="ru-RU"/>
              <a:t>самого распространенного из них. Например, при суммации влияния SO2 и NO2:</a:t>
            </a:r>
          </a:p>
          <a:p>
            <a:pPr eaLnBrk="0" hangingPunct="0">
              <a:spcBef>
                <a:spcPct val="50000"/>
              </a:spcBef>
            </a:pPr>
            <a:endParaRPr lang="ru-RU"/>
          </a:p>
        </p:txBody>
      </p:sp>
      <p:sp>
        <p:nvSpPr>
          <p:cNvPr id="3095" name="Rectangle 26"/>
          <p:cNvSpPr>
            <a:spLocks noChangeArrowheads="1"/>
          </p:cNvSpPr>
          <p:nvPr/>
        </p:nvSpPr>
        <p:spPr bwMode="auto">
          <a:xfrm>
            <a:off x="468313" y="3573463"/>
            <a:ext cx="8135937" cy="2563812"/>
          </a:xfrm>
          <a:prstGeom prst="rect">
            <a:avLst/>
          </a:prstGeom>
          <a:noFill/>
          <a:ln w="9525">
            <a:noFill/>
            <a:miter lim="800000"/>
            <a:headEnd/>
            <a:tailEnd/>
          </a:ln>
        </p:spPr>
        <p:txBody>
          <a:bodyPr>
            <a:spAutoFit/>
          </a:bodyPr>
          <a:lstStyle/>
          <a:p>
            <a:r>
              <a:rPr lang="ru-RU"/>
              <a:t>При установлении </a:t>
            </a:r>
            <a:r>
              <a:rPr lang="ru-RU" b="1" i="1">
                <a:solidFill>
                  <a:srgbClr val="FF0000"/>
                </a:solidFill>
              </a:rPr>
              <a:t>ПДВ</a:t>
            </a:r>
            <a:r>
              <a:rPr lang="ru-RU"/>
              <a:t> для реконструированных предприятий их доля исключается из </a:t>
            </a:r>
            <a:r>
              <a:rPr lang="ru-RU" b="1" i="1">
                <a:solidFill>
                  <a:srgbClr val="FF0000"/>
                </a:solidFill>
              </a:rPr>
              <a:t>Сф</a:t>
            </a:r>
            <a:r>
              <a:rPr lang="ru-RU"/>
              <a:t> по формуле:</a:t>
            </a:r>
          </a:p>
          <a:p>
            <a:endParaRPr lang="ru-RU"/>
          </a:p>
          <a:p>
            <a:r>
              <a:rPr lang="en-US"/>
              <a:t>	</a:t>
            </a:r>
            <a:r>
              <a:rPr lang="ru-RU"/>
              <a:t>С’</a:t>
            </a:r>
            <a:r>
              <a:rPr lang="uk-UA"/>
              <a:t>ф = Сф(1 – 0,4 С/Сф), при С≥Сф;</a:t>
            </a:r>
            <a:endParaRPr lang="ru-RU"/>
          </a:p>
          <a:p>
            <a:r>
              <a:rPr lang="en-US"/>
              <a:t>	</a:t>
            </a:r>
            <a:r>
              <a:rPr lang="ru-RU"/>
              <a:t>С’</a:t>
            </a:r>
            <a:r>
              <a:rPr lang="uk-UA"/>
              <a:t>ф = 0,2Сф, при С</a:t>
            </a:r>
            <a:r>
              <a:rPr lang="ru-RU"/>
              <a:t>&gt;</a:t>
            </a:r>
            <a:r>
              <a:rPr lang="uk-UA"/>
              <a:t>Сф</a:t>
            </a:r>
          </a:p>
          <a:p>
            <a:endParaRPr lang="ru-RU"/>
          </a:p>
          <a:p>
            <a:r>
              <a:rPr lang="en-US"/>
              <a:t>	</a:t>
            </a:r>
            <a:r>
              <a:rPr lang="ru-RU"/>
              <a:t>С’</a:t>
            </a:r>
            <a:r>
              <a:rPr lang="uk-UA"/>
              <a:t>ф – </a:t>
            </a:r>
            <a:r>
              <a:rPr lang="ru-RU" b="1" i="1">
                <a:solidFill>
                  <a:srgbClr val="FF0000"/>
                </a:solidFill>
              </a:rPr>
              <a:t>фоновая концентрация </a:t>
            </a:r>
            <a:r>
              <a:rPr lang="ru-RU"/>
              <a:t>без учета предприятия, </a:t>
            </a:r>
            <a:r>
              <a:rPr lang="en-US"/>
              <a:t>C</a:t>
            </a:r>
            <a:r>
              <a:rPr lang="ru-RU"/>
              <a:t> – </a:t>
            </a:r>
            <a:r>
              <a:rPr lang="ru-RU" b="1" i="1">
                <a:solidFill>
                  <a:srgbClr val="FF0000"/>
                </a:solidFill>
              </a:rPr>
              <a:t>максимальная концентрация</a:t>
            </a:r>
            <a:r>
              <a:rPr lang="ru-RU"/>
              <a:t>, образуемая предприятием в точке размещения поста.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Заголовок 1"/>
          <p:cNvSpPr>
            <a:spLocks noGrp="1"/>
          </p:cNvSpPr>
          <p:nvPr>
            <p:ph type="title"/>
          </p:nvPr>
        </p:nvSpPr>
        <p:spPr/>
        <p:txBody>
          <a:bodyPr/>
          <a:lstStyle/>
          <a:p>
            <a:pPr eaLnBrk="1" hangingPunct="1"/>
            <a:r>
              <a:rPr lang="ru-RU" sz="2400" b="1" smtClean="0"/>
              <a:t>Установка категории опасности предприятия и уточнение размеров санитарно-защитной зоны</a:t>
            </a:r>
            <a:endParaRPr lang="ru-RU" sz="2400" smtClean="0"/>
          </a:p>
        </p:txBody>
      </p:sp>
      <p:sp>
        <p:nvSpPr>
          <p:cNvPr id="3" name="Объект 2"/>
          <p:cNvSpPr>
            <a:spLocks noGrp="1"/>
          </p:cNvSpPr>
          <p:nvPr>
            <p:ph idx="1"/>
          </p:nvPr>
        </p:nvSpPr>
        <p:spPr>
          <a:xfrm>
            <a:off x="457200" y="1196975"/>
            <a:ext cx="8229600" cy="4525963"/>
          </a:xfrm>
        </p:spPr>
        <p:txBody>
          <a:bodyPr rtlCol="0">
            <a:normAutofit fontScale="62500" lnSpcReduction="20000"/>
          </a:bodyPr>
          <a:lstStyle/>
          <a:p>
            <a:pPr marL="0" indent="0" eaLnBrk="1" fontAlgn="auto" hangingPunct="1">
              <a:spcAft>
                <a:spcPts val="0"/>
              </a:spcAft>
              <a:buFont typeface="Arial" pitchFamily="34" charset="0"/>
              <a:buNone/>
              <a:defRPr/>
            </a:pPr>
            <a:r>
              <a:rPr lang="ru-RU" b="1" dirty="0"/>
              <a:t> </a:t>
            </a:r>
            <a:endParaRPr lang="ru-RU" dirty="0"/>
          </a:p>
          <a:p>
            <a:pPr marL="0" indent="0" algn="just" eaLnBrk="1" fontAlgn="auto" hangingPunct="1">
              <a:spcAft>
                <a:spcPts val="0"/>
              </a:spcAft>
              <a:buFont typeface="Arial" pitchFamily="34" charset="0"/>
              <a:buNone/>
              <a:defRPr/>
            </a:pPr>
            <a:r>
              <a:rPr lang="ru-RU" dirty="0"/>
              <a:t>	Для определения </a:t>
            </a:r>
            <a:r>
              <a:rPr lang="ru-RU" b="1" i="1" dirty="0">
                <a:solidFill>
                  <a:srgbClr val="FF0000"/>
                </a:solidFill>
              </a:rPr>
              <a:t>категории опасности предприятия</a:t>
            </a:r>
            <a:r>
              <a:rPr lang="ru-RU" dirty="0"/>
              <a:t> используют данные про выбросы загрязняющих веществ в атмосферу по формуле статистической отчетности 2ТП-воздух.</a:t>
            </a:r>
          </a:p>
          <a:p>
            <a:pPr marL="0" indent="0" algn="just" eaLnBrk="1" fontAlgn="auto" hangingPunct="1">
              <a:spcAft>
                <a:spcPts val="0"/>
              </a:spcAft>
              <a:buFont typeface="Arial" pitchFamily="34" charset="0"/>
              <a:buNone/>
              <a:defRPr/>
            </a:pPr>
            <a:r>
              <a:rPr lang="ru-RU" dirty="0" smtClean="0"/>
              <a:t>	</a:t>
            </a:r>
            <a:r>
              <a:rPr lang="ru-RU" b="1" i="1" dirty="0" smtClean="0">
                <a:solidFill>
                  <a:srgbClr val="FF0000"/>
                </a:solidFill>
              </a:rPr>
              <a:t>Категорию </a:t>
            </a:r>
            <a:r>
              <a:rPr lang="ru-RU" b="1" i="1" dirty="0">
                <a:solidFill>
                  <a:srgbClr val="FF0000"/>
                </a:solidFill>
              </a:rPr>
              <a:t>опасности предприятий</a:t>
            </a:r>
            <a:r>
              <a:rPr lang="ru-RU" dirty="0"/>
              <a:t> </a:t>
            </a:r>
            <a:r>
              <a:rPr lang="ru-RU" b="1" i="1" dirty="0">
                <a:solidFill>
                  <a:srgbClr val="FF0000"/>
                </a:solidFill>
              </a:rPr>
              <a:t>КОП</a:t>
            </a:r>
            <a:r>
              <a:rPr lang="ru-RU" dirty="0"/>
              <a:t> вычисляют по формуле:</a:t>
            </a:r>
          </a:p>
          <a:p>
            <a:pPr marL="0" indent="0" algn="just" eaLnBrk="1" fontAlgn="auto" hangingPunct="1">
              <a:spcAft>
                <a:spcPts val="0"/>
              </a:spcAft>
              <a:buFont typeface="Arial" pitchFamily="34" charset="0"/>
              <a:buNone/>
              <a:defRPr/>
            </a:pPr>
            <a:r>
              <a:rPr lang="ru-RU" dirty="0"/>
              <a:t>		</a:t>
            </a:r>
            <a:r>
              <a:rPr lang="ru-RU" b="1" dirty="0"/>
              <a:t> </a:t>
            </a:r>
            <a:endParaRPr lang="ru-RU" dirty="0"/>
          </a:p>
          <a:p>
            <a:pPr marL="0" indent="0" algn="just" eaLnBrk="1" fontAlgn="auto" hangingPunct="1">
              <a:spcAft>
                <a:spcPts val="0"/>
              </a:spcAft>
              <a:buFont typeface="Arial" pitchFamily="34" charset="0"/>
              <a:buNone/>
              <a:defRPr/>
            </a:pPr>
            <a:r>
              <a:rPr lang="ru-RU" dirty="0" smtClean="0"/>
              <a:t>	</a:t>
            </a:r>
          </a:p>
          <a:p>
            <a:pPr marL="0" indent="0" algn="just" eaLnBrk="1" fontAlgn="auto" hangingPunct="1">
              <a:spcAft>
                <a:spcPts val="0"/>
              </a:spcAft>
              <a:buFont typeface="Arial" pitchFamily="34" charset="0"/>
              <a:buNone/>
              <a:defRPr/>
            </a:pPr>
            <a:r>
              <a:rPr lang="ru-RU" dirty="0"/>
              <a:t>	</a:t>
            </a:r>
            <a:endParaRPr lang="ru-RU" dirty="0" smtClean="0"/>
          </a:p>
          <a:p>
            <a:pPr marL="0" indent="0" algn="just" eaLnBrk="1" fontAlgn="auto" hangingPunct="1">
              <a:spcAft>
                <a:spcPts val="0"/>
              </a:spcAft>
              <a:buFont typeface="Arial" pitchFamily="34" charset="0"/>
              <a:buNone/>
              <a:defRPr/>
            </a:pPr>
            <a:endParaRPr lang="ru-RU" dirty="0"/>
          </a:p>
          <a:p>
            <a:pPr marL="0" indent="0" algn="just" eaLnBrk="1" fontAlgn="auto" hangingPunct="1">
              <a:spcAft>
                <a:spcPts val="0"/>
              </a:spcAft>
              <a:buFont typeface="Arial" pitchFamily="34" charset="0"/>
              <a:buNone/>
              <a:defRPr/>
            </a:pPr>
            <a:endParaRPr lang="ru-RU" dirty="0" smtClean="0"/>
          </a:p>
          <a:p>
            <a:pPr marL="0" indent="0" algn="just" eaLnBrk="1" fontAlgn="auto" hangingPunct="1">
              <a:spcAft>
                <a:spcPts val="0"/>
              </a:spcAft>
              <a:buFont typeface="Arial" pitchFamily="34" charset="0"/>
              <a:buNone/>
              <a:defRPr/>
            </a:pPr>
            <a:r>
              <a:rPr lang="ru-RU" dirty="0" smtClean="0"/>
              <a:t>	где </a:t>
            </a:r>
            <a:r>
              <a:rPr lang="ru-RU" dirty="0"/>
              <a:t>М</a:t>
            </a:r>
            <a:r>
              <a:rPr lang="en-US" baseline="-25000" dirty="0" err="1"/>
              <a:t>i</a:t>
            </a:r>
            <a:r>
              <a:rPr lang="ru-RU" dirty="0"/>
              <a:t> – масса выброса </a:t>
            </a:r>
            <a:r>
              <a:rPr lang="en-US" dirty="0" err="1"/>
              <a:t>i</a:t>
            </a:r>
            <a:r>
              <a:rPr lang="ru-RU" dirty="0"/>
              <a:t>-го вещества, т/год. </a:t>
            </a:r>
            <a:r>
              <a:rPr lang="ru-RU" dirty="0" err="1"/>
              <a:t>ПДК</a:t>
            </a:r>
            <a:r>
              <a:rPr lang="ru-RU" baseline="-25000" dirty="0" err="1"/>
              <a:t>с</a:t>
            </a:r>
            <a:r>
              <a:rPr lang="ru-RU" dirty="0"/>
              <a:t> – среднесуточная ПДК </a:t>
            </a:r>
            <a:r>
              <a:rPr lang="en-US" dirty="0" err="1"/>
              <a:t>i</a:t>
            </a:r>
            <a:r>
              <a:rPr lang="ru-RU" dirty="0"/>
              <a:t>-го вещества, мг/м</a:t>
            </a:r>
            <a:r>
              <a:rPr lang="ru-RU" baseline="30000" dirty="0"/>
              <a:t>3</a:t>
            </a:r>
            <a:r>
              <a:rPr lang="ru-RU" dirty="0"/>
              <a:t>, </a:t>
            </a:r>
            <a:r>
              <a:rPr lang="en-US" dirty="0"/>
              <a:t>n </a:t>
            </a:r>
            <a:r>
              <a:rPr lang="ru-RU" dirty="0"/>
              <a:t>– количество вредных веществ, выброшенных предприятием, а - константа, со значениями: 1,7; 1,3; 1,0; 0,9 соответственно, для 1, 2, 3, и 4-го классов опасности вещества.</a:t>
            </a:r>
          </a:p>
          <a:p>
            <a:pPr marL="0" indent="0" algn="just" eaLnBrk="1" fontAlgn="auto" hangingPunct="1">
              <a:spcAft>
                <a:spcPts val="0"/>
              </a:spcAft>
              <a:buFont typeface="Arial" pitchFamily="34" charset="0"/>
              <a:buNone/>
              <a:defRPr/>
            </a:pPr>
            <a:endParaRPr lang="ru-RU" dirty="0"/>
          </a:p>
        </p:txBody>
      </p:sp>
      <p:sp>
        <p:nvSpPr>
          <p:cNvPr id="411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4116" name="Object 20"/>
          <p:cNvGraphicFramePr>
            <a:graphicFrameLocks noChangeAspect="1"/>
          </p:cNvGraphicFramePr>
          <p:nvPr/>
        </p:nvGraphicFramePr>
        <p:xfrm>
          <a:off x="3563938" y="3068638"/>
          <a:ext cx="2447925" cy="822325"/>
        </p:xfrm>
        <a:graphic>
          <a:graphicData uri="http://schemas.openxmlformats.org/presentationml/2006/ole">
            <mc:AlternateContent xmlns:mc="http://schemas.openxmlformats.org/markup-compatibility/2006">
              <mc:Choice xmlns:v="urn:schemas-microsoft-com:vml" Requires="v">
                <p:oleObj spid="_x0000_s4118" name="Формула" r:id="rId3" imgW="1333500" imgH="444500" progId="Equation.3">
                  <p:embed/>
                </p:oleObj>
              </mc:Choice>
              <mc:Fallback>
                <p:oleObj name="Формула" r:id="rId3" imgW="1333500" imgH="4445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068638"/>
                        <a:ext cx="2447925"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 name="Object 20"/>
          <p:cNvGraphicFramePr>
            <a:graphicFrameLocks noChangeAspect="1"/>
          </p:cNvGraphicFramePr>
          <p:nvPr/>
        </p:nvGraphicFramePr>
        <p:xfrm>
          <a:off x="2771775" y="1735138"/>
          <a:ext cx="2827338" cy="1189037"/>
        </p:xfrm>
        <a:graphic>
          <a:graphicData uri="http://schemas.openxmlformats.org/presentationml/2006/ole">
            <mc:AlternateContent xmlns:mc="http://schemas.openxmlformats.org/markup-compatibility/2006">
              <mc:Choice xmlns:v="urn:schemas-microsoft-com:vml" Requires="v">
                <p:oleObj spid="_x0000_s5142" name="Формула" r:id="rId3" imgW="1016000" imgH="431800" progId="Equation.3">
                  <p:embed/>
                </p:oleObj>
              </mc:Choice>
              <mc:Fallback>
                <p:oleObj name="Формула" r:id="rId3" imgW="1016000" imgH="431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735138"/>
                        <a:ext cx="2827338" cy="118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1" name="Rectangle 3"/>
          <p:cNvSpPr>
            <a:spLocks noChangeArrowheads="1"/>
          </p:cNvSpPr>
          <p:nvPr/>
        </p:nvSpPr>
        <p:spPr bwMode="auto">
          <a:xfrm>
            <a:off x="152400" y="3675063"/>
            <a:ext cx="1147763" cy="304800"/>
          </a:xfrm>
          <a:prstGeom prst="rect">
            <a:avLst/>
          </a:prstGeom>
          <a:noFill/>
          <a:ln w="9525">
            <a:noFill/>
            <a:miter lim="800000"/>
            <a:headEnd/>
            <a:tailEnd/>
          </a:ln>
        </p:spPr>
        <p:txBody>
          <a:bodyPr wrap="none" anchor="ctr">
            <a:spAutoFit/>
          </a:bodyPr>
          <a:lstStyle/>
          <a:p>
            <a:r>
              <a:rPr lang="ru-RU" sz="1400">
                <a:cs typeface="Times New Roman" pitchFamily="18" charset="0"/>
              </a:rPr>
              <a:t>	 </a:t>
            </a:r>
            <a:endParaRPr lang="ru-RU" sz="800"/>
          </a:p>
        </p:txBody>
      </p:sp>
      <p:sp>
        <p:nvSpPr>
          <p:cNvPr id="5142" name="Rectangle 24"/>
          <p:cNvSpPr>
            <a:spLocks noChangeArrowheads="1"/>
          </p:cNvSpPr>
          <p:nvPr/>
        </p:nvSpPr>
        <p:spPr bwMode="auto">
          <a:xfrm>
            <a:off x="179388" y="3068638"/>
            <a:ext cx="8424862" cy="3387725"/>
          </a:xfrm>
          <a:prstGeom prst="rect">
            <a:avLst/>
          </a:prstGeom>
          <a:noFill/>
          <a:ln w="9525">
            <a:noFill/>
            <a:miter lim="800000"/>
            <a:headEnd/>
            <a:tailEnd/>
          </a:ln>
        </p:spPr>
        <p:txBody>
          <a:bodyPr>
            <a:spAutoFit/>
          </a:bodyPr>
          <a:lstStyle/>
          <a:p>
            <a:r>
              <a:rPr lang="ru-RU"/>
              <a:t>где </a:t>
            </a:r>
            <a:r>
              <a:rPr lang="en-US" b="1" i="1"/>
              <a:t>L</a:t>
            </a:r>
            <a:r>
              <a:rPr lang="uk-UA" b="1" i="1"/>
              <a:t>сан </a:t>
            </a:r>
            <a:r>
              <a:rPr lang="uk-UA"/>
              <a:t>– </a:t>
            </a:r>
            <a:r>
              <a:rPr lang="ru-RU"/>
              <a:t>расстояние от источника загрязнения до границы ССЗ, м., </a:t>
            </a:r>
          </a:p>
          <a:p>
            <a:r>
              <a:rPr lang="ru-RU"/>
              <a:t>которое определяется из  соотношения:</a:t>
            </a:r>
          </a:p>
          <a:p>
            <a:r>
              <a:rPr lang="ru-RU"/>
              <a:t>	</a:t>
            </a:r>
          </a:p>
          <a:p>
            <a:r>
              <a:rPr lang="ru-RU"/>
              <a:t>	если </a:t>
            </a:r>
            <a:r>
              <a:rPr lang="en-US"/>
              <a:t>X</a:t>
            </a:r>
            <a:r>
              <a:rPr lang="ru-RU"/>
              <a:t>&lt;</a:t>
            </a:r>
            <a:r>
              <a:rPr lang="en-US"/>
              <a:t>L</a:t>
            </a:r>
            <a:r>
              <a:rPr lang="ru-RU"/>
              <a:t>санст., то </a:t>
            </a:r>
            <a:r>
              <a:rPr lang="en-US"/>
              <a:t>L</a:t>
            </a:r>
            <a:r>
              <a:rPr lang="ru-RU"/>
              <a:t>сан =</a:t>
            </a:r>
            <a:r>
              <a:rPr lang="en-US"/>
              <a:t>L</a:t>
            </a:r>
            <a:r>
              <a:rPr lang="ru-RU"/>
              <a:t>санст.;</a:t>
            </a:r>
          </a:p>
          <a:p>
            <a:r>
              <a:rPr lang="ru-RU"/>
              <a:t>	если </a:t>
            </a:r>
            <a:r>
              <a:rPr lang="en-US"/>
              <a:t>L</a:t>
            </a:r>
            <a:r>
              <a:rPr lang="ru-RU"/>
              <a:t>санст.&lt;</a:t>
            </a:r>
            <a:r>
              <a:rPr lang="en-US"/>
              <a:t>X</a:t>
            </a:r>
            <a:r>
              <a:rPr lang="ru-RU"/>
              <a:t>&lt;3*</a:t>
            </a:r>
            <a:r>
              <a:rPr lang="en-US"/>
              <a:t>L</a:t>
            </a:r>
            <a:r>
              <a:rPr lang="ru-RU"/>
              <a:t>санст., то </a:t>
            </a:r>
            <a:r>
              <a:rPr lang="en-US"/>
              <a:t>L</a:t>
            </a:r>
            <a:r>
              <a:rPr lang="ru-RU"/>
              <a:t>сан =</a:t>
            </a:r>
            <a:r>
              <a:rPr lang="en-US"/>
              <a:t>X</a:t>
            </a:r>
            <a:r>
              <a:rPr lang="ru-RU"/>
              <a:t>;</a:t>
            </a:r>
          </a:p>
          <a:p>
            <a:r>
              <a:rPr lang="ru-RU"/>
              <a:t>	если </a:t>
            </a:r>
            <a:r>
              <a:rPr lang="en-US"/>
              <a:t>X</a:t>
            </a:r>
            <a:r>
              <a:rPr lang="ru-RU"/>
              <a:t> &gt; 3*</a:t>
            </a:r>
            <a:r>
              <a:rPr lang="en-US"/>
              <a:t>L</a:t>
            </a:r>
            <a:r>
              <a:rPr lang="ru-RU"/>
              <a:t>санст., то </a:t>
            </a:r>
            <a:r>
              <a:rPr lang="en-US"/>
              <a:t>L</a:t>
            </a:r>
            <a:r>
              <a:rPr lang="ru-RU"/>
              <a:t>сан =3*</a:t>
            </a:r>
            <a:r>
              <a:rPr lang="en-US"/>
              <a:t>L</a:t>
            </a:r>
            <a:r>
              <a:rPr lang="ru-RU"/>
              <a:t>санст.;</a:t>
            </a:r>
          </a:p>
          <a:p>
            <a:endParaRPr lang="ru-RU"/>
          </a:p>
          <a:p>
            <a:r>
              <a:rPr lang="ru-RU"/>
              <a:t>где </a:t>
            </a:r>
            <a:r>
              <a:rPr lang="en-US" b="1" i="1"/>
              <a:t>L</a:t>
            </a:r>
            <a:r>
              <a:rPr lang="ru-RU" b="1" i="1"/>
              <a:t>санст. </a:t>
            </a:r>
            <a:r>
              <a:rPr lang="ru-RU"/>
              <a:t>– размеры стандартной СЗЗ, м. Х – наибольшее расстояние, </a:t>
            </a:r>
          </a:p>
          <a:p>
            <a:r>
              <a:rPr lang="ru-RU"/>
              <a:t>где формируется концентрация загрязняющего вещества в пределах ПДК. </a:t>
            </a:r>
          </a:p>
          <a:p>
            <a:r>
              <a:rPr lang="ru-RU"/>
              <a:t>Р – среднегодовая повторяемость направления ветра; </a:t>
            </a:r>
          </a:p>
          <a:p>
            <a:r>
              <a:rPr lang="ru-RU"/>
              <a:t>Ро – повторяемость направлений ветра одного румба при круглой розе ветров =12,5%. </a:t>
            </a:r>
          </a:p>
        </p:txBody>
      </p:sp>
      <p:sp>
        <p:nvSpPr>
          <p:cNvPr id="5143" name="Rectangle 25"/>
          <p:cNvSpPr>
            <a:spLocks noChangeArrowheads="1"/>
          </p:cNvSpPr>
          <p:nvPr/>
        </p:nvSpPr>
        <p:spPr bwMode="auto">
          <a:xfrm>
            <a:off x="250825" y="260350"/>
            <a:ext cx="8281988" cy="915988"/>
          </a:xfrm>
          <a:prstGeom prst="rect">
            <a:avLst/>
          </a:prstGeom>
          <a:noFill/>
          <a:ln w="9525">
            <a:noFill/>
            <a:miter lim="800000"/>
            <a:headEnd/>
            <a:tailEnd/>
          </a:ln>
        </p:spPr>
        <p:txBody>
          <a:bodyPr>
            <a:spAutoFit/>
          </a:bodyPr>
          <a:lstStyle/>
          <a:p>
            <a:r>
              <a:rPr lang="ru-RU"/>
              <a:t>После установки категории опасности предприятия проводят уточнение </a:t>
            </a:r>
          </a:p>
          <a:p>
            <a:r>
              <a:rPr lang="ru-RU"/>
              <a:t>санитарно-защитной зоны на основе расстояния формирования концентраций загрязнителей и розы ветров по формуле:</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388" y="858838"/>
          <a:ext cx="8712968" cy="4305670"/>
        </p:xfrm>
        <a:graphic>
          <a:graphicData uri="http://schemas.openxmlformats.org/drawingml/2006/table">
            <a:tbl>
              <a:tblPr firstRow="1" firstCol="1" lastRow="1" lastCol="1" bandRow="1" bandCol="1">
                <a:tableStyleId>{2D5ABB26-0587-4C30-8999-92F81FD0307C}</a:tableStyleId>
              </a:tblPr>
              <a:tblGrid>
                <a:gridCol w="1440160"/>
                <a:gridCol w="905814"/>
                <a:gridCol w="822378"/>
                <a:gridCol w="1008112"/>
                <a:gridCol w="1008112"/>
                <a:gridCol w="792088"/>
                <a:gridCol w="792088"/>
                <a:gridCol w="864096"/>
                <a:gridCol w="1080120"/>
              </a:tblGrid>
              <a:tr h="430567">
                <a:tc rowSpan="2">
                  <a:txBody>
                    <a:bodyPr/>
                    <a:lstStyle/>
                    <a:p>
                      <a:pPr algn="ctr">
                        <a:spcAft>
                          <a:spcPts val="0"/>
                        </a:spcAft>
                      </a:pPr>
                      <a:r>
                        <a:rPr lang="ru-RU" sz="2400" dirty="0">
                          <a:effectLst/>
                        </a:rPr>
                        <a:t>Параметр</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a:spcAft>
                          <a:spcPts val="0"/>
                        </a:spcAft>
                      </a:pPr>
                      <a:r>
                        <a:rPr lang="ru-RU" sz="2400" dirty="0">
                          <a:effectLst/>
                        </a:rPr>
                        <a:t>Направления ветра</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0567">
                <a:tc vMerge="1">
                  <a:txBody>
                    <a:bodyPr/>
                    <a:lstStyle/>
                    <a:p>
                      <a:endParaRPr lang="ru-RU"/>
                    </a:p>
                  </a:txBody>
                  <a:tcPr/>
                </a:tc>
                <a:tc>
                  <a:txBody>
                    <a:bodyPr/>
                    <a:lstStyle/>
                    <a:p>
                      <a:pPr algn="ctr">
                        <a:spcAft>
                          <a:spcPts val="0"/>
                        </a:spcAft>
                      </a:pPr>
                      <a:r>
                        <a:rPr lang="ru-RU" sz="2400" dirty="0">
                          <a:effectLst/>
                        </a:rPr>
                        <a:t>С</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СВ</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В</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ЮВ</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Ю</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ЮЗ</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З</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2400" dirty="0">
                          <a:effectLst/>
                        </a:rPr>
                        <a:t>СЗ</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67">
                <a:tc>
                  <a:txBody>
                    <a:bodyPr/>
                    <a:lstStyle/>
                    <a:p>
                      <a:pPr algn="ctr">
                        <a:spcAft>
                          <a:spcPts val="0"/>
                        </a:spcAft>
                      </a:pPr>
                      <a:r>
                        <a:rPr lang="en-US" sz="2400" dirty="0">
                          <a:effectLst/>
                        </a:rPr>
                        <a:t>P</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8</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6</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9</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16</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11</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11</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24</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15</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67">
                <a:tc>
                  <a:txBody>
                    <a:bodyPr/>
                    <a:lstStyle/>
                    <a:p>
                      <a:pPr algn="ctr">
                        <a:spcAft>
                          <a:spcPts val="0"/>
                        </a:spcAft>
                      </a:pPr>
                      <a:r>
                        <a:rPr lang="en-US" sz="2400">
                          <a:effectLst/>
                        </a:rPr>
                        <a:t>P/Po</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dirty="0">
                          <a:effectLst/>
                        </a:rPr>
                        <a:t>0,64</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0,48</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0,72</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1,28</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0,88</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0,88</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1,92</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1,2</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1134">
                <a:tc>
                  <a:txBody>
                    <a:bodyPr/>
                    <a:lstStyle/>
                    <a:p>
                      <a:pPr algn="ctr">
                        <a:spcAft>
                          <a:spcPts val="0"/>
                        </a:spcAft>
                      </a:pPr>
                      <a:r>
                        <a:rPr lang="en-US" sz="2400">
                          <a:effectLst/>
                        </a:rPr>
                        <a:t>L</a:t>
                      </a:r>
                      <a:r>
                        <a:rPr lang="ru-RU" sz="2400" baseline="-25000">
                          <a:effectLst/>
                        </a:rPr>
                        <a:t>сан</a:t>
                      </a:r>
                      <a:r>
                        <a:rPr lang="ru-RU" sz="2400" baseline="30000">
                          <a:effectLst/>
                        </a:rPr>
                        <a:t>ст.</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a:effectLst/>
                        </a:rPr>
                        <a:t>1000</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a:effectLst/>
                        </a:rPr>
                        <a:t>1000</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a:effectLst/>
                        </a:rPr>
                        <a:t>1000</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dirty="0">
                          <a:effectLst/>
                        </a:rPr>
                        <a:t>1000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dirty="0">
                          <a:effectLst/>
                        </a:rPr>
                        <a:t>1000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a:effectLst/>
                        </a:rPr>
                        <a:t>1000</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dirty="0">
                          <a:effectLst/>
                        </a:rPr>
                        <a:t>1000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2400" dirty="0">
                          <a:effectLst/>
                        </a:rPr>
                        <a:t>1000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1134">
                <a:tc>
                  <a:txBody>
                    <a:bodyPr/>
                    <a:lstStyle/>
                    <a:p>
                      <a:pPr algn="ctr">
                        <a:spcAft>
                          <a:spcPts val="0"/>
                        </a:spcAft>
                      </a:pPr>
                      <a:r>
                        <a:rPr lang="en-US" sz="2400">
                          <a:effectLst/>
                        </a:rPr>
                        <a:t>L</a:t>
                      </a:r>
                      <a:r>
                        <a:rPr lang="ru-RU" sz="2400" baseline="-25000">
                          <a:effectLst/>
                        </a:rPr>
                        <a:t>сан</a:t>
                      </a:r>
                      <a:r>
                        <a:rPr lang="ru-RU" sz="2400">
                          <a:effectLst/>
                        </a:rPr>
                        <a:t>(</a:t>
                      </a:r>
                      <a:r>
                        <a:rPr lang="en-US" sz="2400">
                          <a:effectLst/>
                        </a:rPr>
                        <a:t>X</a:t>
                      </a:r>
                      <a:r>
                        <a:rPr lang="ru-RU" sz="2400">
                          <a:effectLst/>
                        </a:rPr>
                        <a:t>)</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1100</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1100</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1134">
                <a:tc>
                  <a:txBody>
                    <a:bodyPr/>
                    <a:lstStyle/>
                    <a:p>
                      <a:pPr algn="ctr">
                        <a:spcAft>
                          <a:spcPts val="0"/>
                        </a:spcAft>
                      </a:pPr>
                      <a:r>
                        <a:rPr lang="en-US" sz="2400" dirty="0">
                          <a:effectLst/>
                        </a:rPr>
                        <a:t>L</a:t>
                      </a:r>
                      <a:r>
                        <a:rPr lang="ru-RU" sz="2400" baseline="-25000" dirty="0">
                          <a:effectLst/>
                        </a:rPr>
                        <a:t>сан</a:t>
                      </a:r>
                      <a:r>
                        <a:rPr lang="ru-RU" sz="2400" dirty="0">
                          <a:effectLst/>
                        </a:rPr>
                        <a:t>`</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968</a:t>
                      </a:r>
                      <a:r>
                        <a:rPr lang="ru-RU" sz="2400" dirty="0">
                          <a:effectLst/>
                        </a:rPr>
                        <a:t>*</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968</a:t>
                      </a:r>
                      <a:r>
                        <a:rPr lang="ru-RU" sz="2400">
                          <a:effectLst/>
                        </a:rPr>
                        <a:t>*</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2112</a:t>
                      </a:r>
                      <a:r>
                        <a:rPr lang="ru-RU" sz="2400" dirty="0">
                          <a:effectLst/>
                        </a:rPr>
                        <a:t>*</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1320</a:t>
                      </a:r>
                      <a:r>
                        <a:rPr lang="ru-RU" sz="2400">
                          <a:effectLst/>
                        </a:rPr>
                        <a:t>*</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704</a:t>
                      </a:r>
                      <a:r>
                        <a:rPr lang="ru-RU" sz="2400">
                          <a:effectLst/>
                        </a:rPr>
                        <a:t>*</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528</a:t>
                      </a:r>
                      <a:r>
                        <a:rPr lang="ru-RU" sz="2400">
                          <a:effectLst/>
                        </a:rPr>
                        <a:t>*</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a:effectLst/>
                        </a:rPr>
                        <a:t>792</a:t>
                      </a:r>
                      <a:r>
                        <a:rPr lang="ru-RU" sz="2400">
                          <a:effectLst/>
                        </a:rPr>
                        <a:t>*</a:t>
                      </a:r>
                      <a:endParaRPr lang="ru-RU" sz="2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dirty="0">
                          <a:effectLst/>
                        </a:rPr>
                        <a:t>1408</a:t>
                      </a:r>
                      <a:r>
                        <a:rPr lang="ru-RU" sz="2400" dirty="0">
                          <a:effectLst/>
                        </a:rPr>
                        <a:t>*</a:t>
                      </a:r>
                      <a:endParaRPr lang="ru-RU"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3803" name="Rectangle 1"/>
          <p:cNvSpPr>
            <a:spLocks noChangeArrowheads="1"/>
          </p:cNvSpPr>
          <p:nvPr/>
        </p:nvSpPr>
        <p:spPr bwMode="auto">
          <a:xfrm>
            <a:off x="900113" y="120650"/>
            <a:ext cx="7221537" cy="368300"/>
          </a:xfrm>
          <a:prstGeom prst="rect">
            <a:avLst/>
          </a:prstGeom>
          <a:noFill/>
          <a:ln w="9525">
            <a:noFill/>
            <a:miter lim="800000"/>
            <a:headEnd/>
            <a:tailEnd/>
          </a:ln>
        </p:spPr>
        <p:txBody>
          <a:bodyPr anchor="ctr">
            <a:spAutoFit/>
          </a:bodyPr>
          <a:lstStyle/>
          <a:p>
            <a:pPr algn="just"/>
            <a:r>
              <a:rPr lang="ru-RU" b="1">
                <a:solidFill>
                  <a:srgbClr val="FF0000"/>
                </a:solidFill>
                <a:cs typeface="Times New Roman" pitchFamily="18" charset="0"/>
              </a:rPr>
              <a:t>На основе рассчитанных  значений формируют таблицу</a:t>
            </a:r>
            <a:endParaRPr lang="ru-RU" sz="1600"/>
          </a:p>
        </p:txBody>
      </p:sp>
      <p:sp>
        <p:nvSpPr>
          <p:cNvPr id="73804" name="Прямоугольник 5"/>
          <p:cNvSpPr>
            <a:spLocks noChangeArrowheads="1"/>
          </p:cNvSpPr>
          <p:nvPr/>
        </p:nvSpPr>
        <p:spPr bwMode="auto">
          <a:xfrm>
            <a:off x="323850" y="5300663"/>
            <a:ext cx="8424863" cy="1477962"/>
          </a:xfrm>
          <a:prstGeom prst="rect">
            <a:avLst/>
          </a:prstGeom>
          <a:noFill/>
          <a:ln w="9525">
            <a:noFill/>
            <a:miter lim="800000"/>
            <a:headEnd/>
            <a:tailEnd/>
          </a:ln>
        </p:spPr>
        <p:txBody>
          <a:bodyPr>
            <a:spAutoFit/>
          </a:bodyPr>
          <a:lstStyle/>
          <a:p>
            <a:pPr algn="just"/>
            <a:r>
              <a:rPr lang="ru-RU" i="1">
                <a:latin typeface="Calibri" pitchFamily="34" charset="0"/>
              </a:rPr>
              <a:t>	*При нанесении на карту уточненной СЗЗ следует откладывать ее значения от границы предприятия в сторону противоположную направлению ветра. Например, при северном направлении ветра (когда ветер дует с севера), факел выброса будет направлен на юг – куда и следует отложить размеры уточненной СЗЗ.</a:t>
            </a:r>
            <a:endParaRPr lang="ru-RU">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Рисунок 1"/>
          <p:cNvPicPr>
            <a:picLocks noChangeAspect="1"/>
          </p:cNvPicPr>
          <p:nvPr/>
        </p:nvPicPr>
        <p:blipFill>
          <a:blip r:embed="rId2"/>
          <a:srcRect/>
          <a:stretch>
            <a:fillRect/>
          </a:stretch>
        </p:blipFill>
        <p:spPr bwMode="auto">
          <a:xfrm>
            <a:off x="90488" y="260350"/>
            <a:ext cx="8929687" cy="5146675"/>
          </a:xfrm>
          <a:prstGeom prst="rect">
            <a:avLst/>
          </a:prstGeom>
          <a:noFill/>
          <a:ln w="12700">
            <a:solidFill>
              <a:schemeClr val="accent2"/>
            </a:solidFill>
            <a:miter lim="800000"/>
            <a:headEnd/>
            <a:tailEnd/>
          </a:ln>
        </p:spPr>
      </p:pic>
      <p:sp>
        <p:nvSpPr>
          <p:cNvPr id="3" name="Прямоугольник 2"/>
          <p:cNvSpPr/>
          <p:nvPr/>
        </p:nvSpPr>
        <p:spPr>
          <a:xfrm>
            <a:off x="1979613" y="5516563"/>
            <a:ext cx="5827712" cy="1201737"/>
          </a:xfrm>
          <a:prstGeom prst="rect">
            <a:avLst/>
          </a:prstGeom>
        </p:spPr>
        <p:txBody>
          <a:bodyPr>
            <a:spAutoFit/>
          </a:bodyPr>
          <a:lstStyle/>
          <a:p>
            <a:pPr algn="ctr" fontAlgn="auto">
              <a:spcBef>
                <a:spcPts val="0"/>
              </a:spcBef>
              <a:spcAft>
                <a:spcPts val="0"/>
              </a:spcAft>
              <a:defRPr/>
            </a:pPr>
            <a:r>
              <a:rPr lang="uk-UA" b="1" i="1" dirty="0">
                <a:solidFill>
                  <a:srgbClr val="C00000"/>
                </a:solidFill>
                <a:effectLst>
                  <a:outerShdw blurRad="38100" dist="38100" dir="2700000" algn="tl">
                    <a:srgbClr val="000000">
                      <a:alpha val="43137"/>
                    </a:srgbClr>
                  </a:outerShdw>
                </a:effectLst>
                <a:latin typeface="+mn-lt"/>
                <a:cs typeface="+mn-cs"/>
              </a:rPr>
              <a:t>Розташування основних джерел забруднення атмосферного повітря та стаціонарних постів спостереження за його станом</a:t>
            </a:r>
          </a:p>
          <a:p>
            <a:pPr algn="ctr" fontAlgn="auto">
              <a:spcBef>
                <a:spcPts val="0"/>
              </a:spcBef>
              <a:spcAft>
                <a:spcPts val="0"/>
              </a:spcAft>
              <a:defRPr/>
            </a:pPr>
            <a:r>
              <a:rPr lang="uk-UA" b="1" i="1" dirty="0">
                <a:solidFill>
                  <a:srgbClr val="C00000"/>
                </a:solidFill>
                <a:effectLst>
                  <a:outerShdw blurRad="38100" dist="38100" dir="2700000" algn="tl">
                    <a:srgbClr val="000000">
                      <a:alpha val="43137"/>
                    </a:srgbClr>
                  </a:outerShdw>
                </a:effectLst>
                <a:latin typeface="+mn-lt"/>
                <a:cs typeface="+mn-cs"/>
              </a:rPr>
              <a:t>(м. Дніпропетровськ)</a:t>
            </a:r>
            <a:endParaRPr lang="ru-RU" dirty="0">
              <a:solidFill>
                <a:srgbClr val="C00000"/>
              </a:solidFill>
              <a:latin typeface="+mn-lt"/>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E:\Мои документы\Документы\Аспирантура\Диссертация\Мониторинг атмосферы\Дніпропетровськ_Пост№11.jpg"/>
          <p:cNvPicPr>
            <a:picLocks noChangeAspect="1" noChangeArrowheads="1"/>
          </p:cNvPicPr>
          <p:nvPr/>
        </p:nvPicPr>
        <p:blipFill>
          <a:blip r:embed="rId2"/>
          <a:srcRect/>
          <a:stretch>
            <a:fillRect/>
          </a:stretch>
        </p:blipFill>
        <p:spPr bwMode="auto">
          <a:xfrm>
            <a:off x="250825" y="188913"/>
            <a:ext cx="8497888"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E:\Мои документы\Документы\Аспирантура\Диссертация\Мониторинг атмосферы\КІЗА Дніпропетровськ.jpg"/>
          <p:cNvPicPr>
            <a:picLocks noChangeAspect="1" noChangeArrowheads="1"/>
          </p:cNvPicPr>
          <p:nvPr/>
        </p:nvPicPr>
        <p:blipFill>
          <a:blip r:embed="rId2"/>
          <a:srcRect/>
          <a:stretch>
            <a:fillRect/>
          </a:stretch>
        </p:blipFill>
        <p:spPr bwMode="auto">
          <a:xfrm>
            <a:off x="107950" y="188913"/>
            <a:ext cx="8875713" cy="626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E:\Мои документы\Документы\Аспирантура\Диссертация\Мониторинг атмосферы\КІЗА Дніпропетровськ_Дніпродзержинськ_Кривий Ріг.jpg"/>
          <p:cNvPicPr>
            <a:picLocks noChangeAspect="1" noChangeArrowheads="1"/>
          </p:cNvPicPr>
          <p:nvPr/>
        </p:nvPicPr>
        <p:blipFill>
          <a:blip r:embed="rId2"/>
          <a:srcRect/>
          <a:stretch>
            <a:fillRect/>
          </a:stretch>
        </p:blipFill>
        <p:spPr bwMode="auto">
          <a:xfrm>
            <a:off x="179388" y="188913"/>
            <a:ext cx="8831262" cy="619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p:txBody>
          <a:bodyPr/>
          <a:lstStyle/>
          <a:p>
            <a:pPr eaLnBrk="1" hangingPunct="1"/>
            <a:r>
              <a:rPr lang="ru-RU" sz="2400" b="1" smtClean="0">
                <a:solidFill>
                  <a:srgbClr val="FF0000"/>
                </a:solidFill>
              </a:rPr>
              <a:t>Моделирование процессов переноса, рассеяния и оседания вредных веществ в атмосфере и прогнозирование динамики ее загрязнения</a:t>
            </a:r>
            <a:endParaRPr lang="ru-RU" sz="2400" smtClean="0">
              <a:solidFill>
                <a:srgbClr val="FF0000"/>
              </a:solidFill>
            </a:endParaRPr>
          </a:p>
        </p:txBody>
      </p:sp>
      <p:pic>
        <p:nvPicPr>
          <p:cNvPr id="78850" name="Picture 2"/>
          <p:cNvPicPr>
            <a:picLocks noChangeAspect="1" noChangeArrowheads="1"/>
          </p:cNvPicPr>
          <p:nvPr/>
        </p:nvPicPr>
        <p:blipFill>
          <a:blip r:embed="rId2"/>
          <a:srcRect/>
          <a:stretch>
            <a:fillRect/>
          </a:stretch>
        </p:blipFill>
        <p:spPr bwMode="auto">
          <a:xfrm>
            <a:off x="684213" y="1557338"/>
            <a:ext cx="7920037" cy="4556125"/>
          </a:xfrm>
          <a:prstGeom prst="rect">
            <a:avLst/>
          </a:prstGeom>
          <a:noFill/>
          <a:ln w="9525">
            <a:noFill/>
            <a:miter lim="800000"/>
            <a:headEnd/>
            <a:tailEnd/>
          </a:ln>
        </p:spPr>
      </p:pic>
      <p:sp>
        <p:nvSpPr>
          <p:cNvPr id="78851" name="Прямоугольник 3"/>
          <p:cNvSpPr>
            <a:spLocks noChangeArrowheads="1"/>
          </p:cNvSpPr>
          <p:nvPr/>
        </p:nvSpPr>
        <p:spPr bwMode="auto">
          <a:xfrm>
            <a:off x="468313" y="6092825"/>
            <a:ext cx="7775575" cy="369888"/>
          </a:xfrm>
          <a:prstGeom prst="rect">
            <a:avLst/>
          </a:prstGeom>
          <a:noFill/>
          <a:ln w="9525">
            <a:noFill/>
            <a:miter lim="800000"/>
            <a:headEnd/>
            <a:tailEnd/>
          </a:ln>
        </p:spPr>
        <p:txBody>
          <a:bodyPr>
            <a:spAutoFit/>
          </a:bodyPr>
          <a:lstStyle/>
          <a:p>
            <a:pPr algn="ctr"/>
            <a:r>
              <a:rPr lang="ru-RU" b="1" i="1">
                <a:latin typeface="Calibri" pitchFamily="34" charset="0"/>
              </a:rPr>
              <a:t>Поведение потока, выбрасываемого в атмосферу</a:t>
            </a:r>
            <a:endParaRPr lang="ru-RU">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p:cNvPicPr>
            <a:picLocks noChangeAspect="1"/>
          </p:cNvPicPr>
          <p:nvPr/>
        </p:nvPicPr>
        <p:blipFill>
          <a:blip r:embed="rId2"/>
          <a:srcRect/>
          <a:stretch>
            <a:fillRect/>
          </a:stretch>
        </p:blipFill>
        <p:spPr bwMode="auto">
          <a:xfrm>
            <a:off x="0" y="-158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Заголовок 1"/>
          <p:cNvSpPr>
            <a:spLocks noGrp="1"/>
          </p:cNvSpPr>
          <p:nvPr>
            <p:ph type="title"/>
          </p:nvPr>
        </p:nvSpPr>
        <p:spPr>
          <a:xfrm>
            <a:off x="457200" y="44450"/>
            <a:ext cx="8229600" cy="1143000"/>
          </a:xfrm>
        </p:spPr>
        <p:txBody>
          <a:bodyPr/>
          <a:lstStyle/>
          <a:p>
            <a:pPr eaLnBrk="1" hangingPunct="1"/>
            <a:r>
              <a:rPr lang="ru-RU" sz="2400" b="1" smtClean="0">
                <a:solidFill>
                  <a:srgbClr val="FF0000"/>
                </a:solidFill>
              </a:rPr>
              <a:t>Перечень основных моделей, используемых для оценки загрязнения атмосферы</a:t>
            </a:r>
            <a:r>
              <a:rPr lang="en-US" sz="2400" b="1" smtClean="0">
                <a:solidFill>
                  <a:srgbClr val="FF0000"/>
                </a:solidFill>
              </a:rPr>
              <a:t>:</a:t>
            </a:r>
            <a:endParaRPr lang="ru-RU" sz="2400" smtClean="0">
              <a:solidFill>
                <a:srgbClr val="FF0000"/>
              </a:solidFill>
            </a:endParaRPr>
          </a:p>
        </p:txBody>
      </p:sp>
      <p:sp>
        <p:nvSpPr>
          <p:cNvPr id="79874" name="Прямоугольник 3"/>
          <p:cNvSpPr>
            <a:spLocks noChangeArrowheads="1"/>
          </p:cNvSpPr>
          <p:nvPr/>
        </p:nvSpPr>
        <p:spPr bwMode="auto">
          <a:xfrm>
            <a:off x="0" y="981075"/>
            <a:ext cx="9434513" cy="5226050"/>
          </a:xfrm>
          <a:prstGeom prst="rect">
            <a:avLst/>
          </a:prstGeom>
          <a:noFill/>
          <a:ln w="9525">
            <a:noFill/>
            <a:miter lim="800000"/>
            <a:headEnd/>
            <a:tailEnd/>
          </a:ln>
        </p:spPr>
        <p:txBody>
          <a:bodyPr wrap="none">
            <a:spAutoFit/>
          </a:bodyPr>
          <a:lstStyle/>
          <a:p>
            <a:pPr marL="285750" indent="-285750" algn="just">
              <a:buFont typeface="Arial" charset="0"/>
              <a:buChar char="•"/>
            </a:pPr>
            <a:r>
              <a:rPr lang="ru-RU" sz="1600" b="1" i="1"/>
              <a:t>Штатные модели служб ГО</a:t>
            </a:r>
            <a:r>
              <a:rPr lang="en-US" sz="1600" b="1" i="1"/>
              <a:t>;</a:t>
            </a:r>
          </a:p>
          <a:p>
            <a:pPr marL="285750" indent="-285750" algn="just">
              <a:buFont typeface="Arial" charset="0"/>
              <a:buChar char="•"/>
            </a:pPr>
            <a:r>
              <a:rPr lang="ru-RU" sz="1600" b="1" i="1"/>
              <a:t>Стандартные модели загрязнения атмосферы стационарными </a:t>
            </a:r>
            <a:endParaRPr lang="en-US" sz="1600" b="1" i="1"/>
          </a:p>
          <a:p>
            <a:pPr marL="285750" indent="-285750" algn="just"/>
            <a:r>
              <a:rPr lang="ru-RU" sz="1600" b="1" i="1"/>
              <a:t>источниками, основанные на модели ОНД-86</a:t>
            </a:r>
            <a:r>
              <a:rPr lang="en-US" sz="1600" b="1" i="1"/>
              <a:t>;</a:t>
            </a:r>
          </a:p>
          <a:p>
            <a:pPr marL="285750" indent="-285750" algn="just">
              <a:buFont typeface="Arial" charset="0"/>
              <a:buChar char="•"/>
            </a:pPr>
            <a:r>
              <a:rPr lang="ru-RU" sz="1600" b="1" i="1"/>
              <a:t>Модели МАГАТЭ (международный стандарт) для расчетов загрязнений </a:t>
            </a:r>
            <a:endParaRPr lang="en-US" sz="1600" b="1" i="1"/>
          </a:p>
          <a:p>
            <a:pPr marL="285750" indent="-285750" algn="just"/>
            <a:r>
              <a:rPr lang="ru-RU" sz="1600" b="1" i="1"/>
              <a:t>атмосферы, создаваемых стационарными источниками примесей</a:t>
            </a:r>
            <a:r>
              <a:rPr lang="en-US" sz="1600" b="1" i="1"/>
              <a:t>;</a:t>
            </a:r>
          </a:p>
          <a:p>
            <a:pPr marL="285750" indent="-285750" algn="just">
              <a:buFont typeface="Arial" charset="0"/>
              <a:buChar char="•"/>
            </a:pPr>
            <a:r>
              <a:rPr lang="ru-RU" sz="1600" b="1" i="1"/>
              <a:t>Простейшие нестационарные модели для расчета распространения </a:t>
            </a:r>
            <a:endParaRPr lang="en-US" sz="1600" b="1" i="1"/>
          </a:p>
          <a:p>
            <a:pPr marL="285750" indent="-285750" algn="just"/>
            <a:r>
              <a:rPr lang="ru-RU" sz="1600" b="1" i="1"/>
              <a:t>облака загрязняющих веществ, предназначенные для экспресс-прогноза</a:t>
            </a:r>
            <a:r>
              <a:rPr lang="en-US" sz="1600" b="1" i="1"/>
              <a:t>;</a:t>
            </a:r>
          </a:p>
          <a:p>
            <a:pPr marL="285750" indent="-285750" algn="just">
              <a:buFont typeface="Arial" charset="0"/>
              <a:buChar char="•"/>
            </a:pPr>
            <a:r>
              <a:rPr lang="ru-RU" sz="1600" b="1" i="1"/>
              <a:t>Нестационарные модели загрязнения, учитывающие </a:t>
            </a:r>
            <a:endParaRPr lang="en-US" sz="1600" b="1" i="1"/>
          </a:p>
          <a:p>
            <a:pPr marL="285750" indent="-285750" algn="just"/>
            <a:r>
              <a:rPr lang="ru-RU" sz="1600" b="1" i="1"/>
              <a:t>неоднородность подстилающей поверхности</a:t>
            </a:r>
            <a:r>
              <a:rPr lang="en-US" sz="1600" b="1" i="1"/>
              <a:t>;</a:t>
            </a:r>
          </a:p>
          <a:p>
            <a:pPr marL="285750" indent="-285750" algn="just">
              <a:buFont typeface="Arial" charset="0"/>
              <a:buChar char="•"/>
            </a:pPr>
            <a:r>
              <a:rPr lang="ru-RU" sz="1600" b="1" i="1"/>
              <a:t>Наиболее полные и совершенные нестационарные модели распространения </a:t>
            </a:r>
            <a:endParaRPr lang="en-US" sz="1600" b="1" i="1"/>
          </a:p>
          <a:p>
            <a:pPr marL="285750" indent="-285750" algn="just"/>
            <a:r>
              <a:rPr lang="ru-RU" sz="1600" b="1" i="1"/>
              <a:t>загрязняющих веществ в атмосфере, в которые включены расчеты </a:t>
            </a:r>
            <a:endParaRPr lang="en-US" sz="1600" b="1" i="1"/>
          </a:p>
          <a:p>
            <a:pPr marL="285750" indent="-285750" algn="just"/>
            <a:r>
              <a:rPr lang="ru-RU" sz="1600" b="1" i="1"/>
              <a:t>метеорологических характеристик атмосферы с учетом рельефа местности;</a:t>
            </a:r>
          </a:p>
          <a:p>
            <a:pPr marL="285750" indent="-285750" algn="just">
              <a:buFont typeface="Arial" charset="0"/>
              <a:buChar char="•"/>
            </a:pPr>
            <a:r>
              <a:rPr lang="ru-RU" sz="1600" b="1" i="1"/>
              <a:t>Модели, позволяющие прогнозировать загрязнение </a:t>
            </a:r>
          </a:p>
          <a:p>
            <a:pPr marL="285750" indent="-285750" algn="just"/>
            <a:r>
              <a:rPr lang="ru-RU" sz="1600" b="1" i="1"/>
              <a:t>при штилевых условиях разных типов.</a:t>
            </a:r>
          </a:p>
          <a:p>
            <a:pPr marL="285750" indent="-285750" algn="just">
              <a:buFont typeface="Arial" charset="0"/>
              <a:buChar char="•"/>
            </a:pPr>
            <a:r>
              <a:rPr lang="ru-RU" sz="1600" b="1" i="1"/>
              <a:t>Блок моделей, позволяющих учесть процессы химической трансформации примесей</a:t>
            </a:r>
          </a:p>
          <a:p>
            <a:pPr marL="285750" indent="-285750" algn="just">
              <a:buFont typeface="Arial" charset="0"/>
              <a:buChar char="•"/>
            </a:pPr>
            <a:r>
              <a:rPr lang="ru-RU" sz="1600" b="1" i="1"/>
              <a:t>Специальные модели для районирования территорий по вероятности аварий </a:t>
            </a:r>
          </a:p>
          <a:p>
            <a:pPr marL="285750" indent="-285750" algn="just"/>
            <a:r>
              <a:rPr lang="ru-RU" sz="1600" b="1" i="1"/>
              <a:t>и по степени угрозы промышленным объектам и населению, которые строят на </a:t>
            </a:r>
          </a:p>
          <a:p>
            <a:pPr marL="285750" indent="-285750" algn="just"/>
            <a:r>
              <a:rPr lang="ru-RU" sz="1600" b="1" i="1"/>
              <a:t>основе среднестатистических моделей с использованием информации </a:t>
            </a:r>
          </a:p>
          <a:p>
            <a:pPr marL="285750" indent="-285750" algn="just"/>
            <a:r>
              <a:rPr lang="ru-RU" sz="1600" b="1" i="1"/>
              <a:t>о погодных условиях  данной местности</a:t>
            </a:r>
          </a:p>
          <a:p>
            <a:pPr marL="285750" indent="-285750" algn="just">
              <a:buFont typeface="Arial" charset="0"/>
              <a:buChar char="•"/>
            </a:pPr>
            <a:r>
              <a:rPr lang="ru-RU" sz="1600" b="1" i="1"/>
              <a:t>Комплекс синоптико-статистических моделей и автоматизированного</a:t>
            </a:r>
          </a:p>
          <a:p>
            <a:pPr marL="285750" indent="-285750" algn="just"/>
            <a:r>
              <a:rPr lang="ru-RU" sz="1600" b="1" i="1"/>
              <a:t> прогнозирования неблагоприятных метеорологических условий</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descr="http://userdocs.ru/pars_docs/refs/17/16771/16771_html_4427990a.gif"/>
          <p:cNvPicPr>
            <a:picLocks noChangeAspect="1" noChangeArrowheads="1"/>
          </p:cNvPicPr>
          <p:nvPr/>
        </p:nvPicPr>
        <p:blipFill>
          <a:blip r:embed="rId2"/>
          <a:srcRect/>
          <a:stretch>
            <a:fillRect/>
          </a:stretch>
        </p:blipFill>
        <p:spPr bwMode="auto">
          <a:xfrm>
            <a:off x="561975" y="144463"/>
            <a:ext cx="6524625" cy="4124325"/>
          </a:xfrm>
          <a:prstGeom prst="rect">
            <a:avLst/>
          </a:prstGeom>
          <a:noFill/>
          <a:ln w="9525">
            <a:noFill/>
            <a:miter lim="800000"/>
            <a:headEnd/>
            <a:tailEnd/>
          </a:ln>
        </p:spPr>
      </p:pic>
      <p:pic>
        <p:nvPicPr>
          <p:cNvPr id="80898" name="Picture 2" descr="https://encrypted-tbn0.gstatic.com/images?q=tbn:ANd9GcRgXh9Mu0vKn_qG9ZJv8PtTSEHpYuH65YwlNE-5NSBKs_uNMLlSdQ"/>
          <p:cNvPicPr>
            <a:picLocks noChangeAspect="1" noChangeArrowheads="1"/>
          </p:cNvPicPr>
          <p:nvPr/>
        </p:nvPicPr>
        <p:blipFill>
          <a:blip r:embed="rId3"/>
          <a:srcRect/>
          <a:stretch>
            <a:fillRect/>
          </a:stretch>
        </p:blipFill>
        <p:spPr bwMode="auto">
          <a:xfrm>
            <a:off x="3724275" y="3573463"/>
            <a:ext cx="4951413" cy="2943225"/>
          </a:xfrm>
          <a:prstGeom prst="rect">
            <a:avLst/>
          </a:prstGeom>
          <a:noFill/>
          <a:ln w="9525">
            <a:noFill/>
            <a:miter lim="800000"/>
            <a:headEnd/>
            <a:tailEnd/>
          </a:ln>
        </p:spPr>
      </p:pic>
      <p:sp>
        <p:nvSpPr>
          <p:cNvPr id="80899" name="Прямоугольник 3"/>
          <p:cNvSpPr>
            <a:spLocks noChangeArrowheads="1"/>
          </p:cNvSpPr>
          <p:nvPr/>
        </p:nvSpPr>
        <p:spPr bwMode="auto">
          <a:xfrm>
            <a:off x="2043113" y="142875"/>
            <a:ext cx="5205412" cy="368300"/>
          </a:xfrm>
          <a:prstGeom prst="rect">
            <a:avLst/>
          </a:prstGeom>
          <a:noFill/>
          <a:ln w="9525">
            <a:noFill/>
            <a:miter lim="800000"/>
            <a:headEnd/>
            <a:tailEnd/>
          </a:ln>
        </p:spPr>
        <p:txBody>
          <a:bodyPr wrap="none">
            <a:spAutoFit/>
          </a:bodyPr>
          <a:lstStyle/>
          <a:p>
            <a:r>
              <a:rPr lang="ru-RU" b="1" i="1">
                <a:latin typeface="Calibri" pitchFamily="34" charset="0"/>
              </a:rPr>
              <a:t>Штатные модели служб </a:t>
            </a:r>
            <a:r>
              <a:rPr lang="en-US" b="1" i="1">
                <a:latin typeface="Calibri" pitchFamily="34" charset="0"/>
              </a:rPr>
              <a:t> </a:t>
            </a:r>
            <a:r>
              <a:rPr lang="ru-RU" b="1" i="1">
                <a:latin typeface="Calibri" pitchFamily="34" charset="0"/>
              </a:rPr>
              <a:t>гражданской обороны</a:t>
            </a:r>
            <a:endParaRPr lang="ru-RU">
              <a:latin typeface="Calibri" pitchFamily="34" charset="0"/>
            </a:endParaRPr>
          </a:p>
        </p:txBody>
      </p:sp>
      <p:sp>
        <p:nvSpPr>
          <p:cNvPr id="80900" name="Прямоугольник 4"/>
          <p:cNvSpPr>
            <a:spLocks noChangeArrowheads="1"/>
          </p:cNvSpPr>
          <p:nvPr/>
        </p:nvSpPr>
        <p:spPr bwMode="auto">
          <a:xfrm>
            <a:off x="250825" y="4594225"/>
            <a:ext cx="3522663" cy="922338"/>
          </a:xfrm>
          <a:prstGeom prst="rect">
            <a:avLst/>
          </a:prstGeom>
          <a:noFill/>
          <a:ln w="9525">
            <a:noFill/>
            <a:miter lim="800000"/>
            <a:headEnd/>
            <a:tailEnd/>
          </a:ln>
        </p:spPr>
        <p:txBody>
          <a:bodyPr wrap="none">
            <a:spAutoFit/>
          </a:bodyPr>
          <a:lstStyle/>
          <a:p>
            <a:pPr algn="ctr"/>
            <a:r>
              <a:rPr lang="ru-RU" b="1">
                <a:latin typeface="Calibri" pitchFamily="34" charset="0"/>
              </a:rPr>
              <a:t>Пример расчета зоны заражения</a:t>
            </a:r>
          </a:p>
          <a:p>
            <a:pPr algn="ctr"/>
            <a:r>
              <a:rPr lang="ru-RU" b="1">
                <a:latin typeface="Calibri" pitchFamily="34" charset="0"/>
              </a:rPr>
              <a:t>при аварии на объекте </a:t>
            </a:r>
          </a:p>
          <a:p>
            <a:pPr algn="ctr"/>
            <a:r>
              <a:rPr lang="ru-RU" b="1">
                <a:latin typeface="Calibri" pitchFamily="34" charset="0"/>
              </a:rPr>
              <a:t>химической промышленности</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Заголовок 1"/>
          <p:cNvSpPr>
            <a:spLocks noGrp="1"/>
          </p:cNvSpPr>
          <p:nvPr>
            <p:ph type="title"/>
          </p:nvPr>
        </p:nvSpPr>
        <p:spPr>
          <a:xfrm>
            <a:off x="457200" y="5516563"/>
            <a:ext cx="8229600" cy="1143000"/>
          </a:xfrm>
        </p:spPr>
        <p:txBody>
          <a:bodyPr/>
          <a:lstStyle/>
          <a:p>
            <a:pPr eaLnBrk="1" hangingPunct="1"/>
            <a:r>
              <a:rPr lang="ru-RU" sz="2400" b="1" smtClean="0">
                <a:solidFill>
                  <a:srgbClr val="FF0000"/>
                </a:solidFill>
              </a:rPr>
              <a:t>Реализация методики ОНД-86</a:t>
            </a:r>
            <a:br>
              <a:rPr lang="ru-RU" sz="2400" b="1" smtClean="0">
                <a:solidFill>
                  <a:srgbClr val="FF0000"/>
                </a:solidFill>
              </a:rPr>
            </a:br>
            <a:r>
              <a:rPr lang="ru-RU" sz="2400" b="1" smtClean="0">
                <a:solidFill>
                  <a:srgbClr val="FF0000"/>
                </a:solidFill>
              </a:rPr>
              <a:t>с помощью программного обеспечения УПРЗА «Еко-Центр»</a:t>
            </a:r>
          </a:p>
        </p:txBody>
      </p:sp>
      <p:sp>
        <p:nvSpPr>
          <p:cNvPr id="81922" name="Прямоугольник 3"/>
          <p:cNvSpPr>
            <a:spLocks noChangeArrowheads="1"/>
          </p:cNvSpPr>
          <p:nvPr/>
        </p:nvSpPr>
        <p:spPr bwMode="auto">
          <a:xfrm>
            <a:off x="395288" y="260350"/>
            <a:ext cx="8353425" cy="646113"/>
          </a:xfrm>
          <a:prstGeom prst="rect">
            <a:avLst/>
          </a:prstGeom>
          <a:noFill/>
          <a:ln w="9525">
            <a:noFill/>
            <a:miter lim="800000"/>
            <a:headEnd/>
            <a:tailEnd/>
          </a:ln>
        </p:spPr>
        <p:txBody>
          <a:bodyPr>
            <a:spAutoFit/>
          </a:bodyPr>
          <a:lstStyle/>
          <a:p>
            <a:pPr algn="ctr"/>
            <a:r>
              <a:rPr lang="ru-RU" b="1">
                <a:latin typeface="Calibri" pitchFamily="34" charset="0"/>
              </a:rPr>
              <a:t>Стандартные модели загрязнения атмосферы стационарными </a:t>
            </a:r>
            <a:endParaRPr lang="en-US" b="1">
              <a:latin typeface="Calibri" pitchFamily="34" charset="0"/>
            </a:endParaRPr>
          </a:p>
          <a:p>
            <a:pPr algn="ctr"/>
            <a:r>
              <a:rPr lang="ru-RU" b="1">
                <a:latin typeface="Calibri" pitchFamily="34" charset="0"/>
              </a:rPr>
              <a:t>источниками, основанные на модели ОНД-86</a:t>
            </a:r>
            <a:endParaRPr lang="en-US" b="1">
              <a:latin typeface="Calibri" pitchFamily="34" charset="0"/>
            </a:endParaRPr>
          </a:p>
        </p:txBody>
      </p:sp>
      <p:pic>
        <p:nvPicPr>
          <p:cNvPr id="81923" name="Picture 3"/>
          <p:cNvPicPr>
            <a:picLocks noChangeAspect="1" noChangeArrowheads="1"/>
          </p:cNvPicPr>
          <p:nvPr/>
        </p:nvPicPr>
        <p:blipFill>
          <a:blip r:embed="rId2"/>
          <a:srcRect/>
          <a:stretch>
            <a:fillRect/>
          </a:stretch>
        </p:blipFill>
        <p:spPr bwMode="auto">
          <a:xfrm>
            <a:off x="500063" y="1052513"/>
            <a:ext cx="7312025" cy="4546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a:xfrm>
            <a:off x="457200" y="53975"/>
            <a:ext cx="8229600" cy="1143000"/>
          </a:xfrm>
        </p:spPr>
        <p:txBody>
          <a:bodyPr/>
          <a:lstStyle/>
          <a:p>
            <a:pPr marL="285750" indent="-285750" eaLnBrk="1" hangingPunct="1"/>
            <a:r>
              <a:rPr lang="ru-RU" sz="2400" b="1" i="1" smtClean="0">
                <a:solidFill>
                  <a:srgbClr val="FF0000"/>
                </a:solidFill>
              </a:rPr>
              <a:t>Модели МАГАТЭ  для расчетов загрязнений </a:t>
            </a:r>
            <a:r>
              <a:rPr lang="en-US" sz="2400" b="1" i="1" smtClean="0">
                <a:solidFill>
                  <a:srgbClr val="FF0000"/>
                </a:solidFill>
              </a:rPr>
              <a:t/>
            </a:r>
            <a:br>
              <a:rPr lang="en-US" sz="2400" b="1" i="1" smtClean="0">
                <a:solidFill>
                  <a:srgbClr val="FF0000"/>
                </a:solidFill>
              </a:rPr>
            </a:br>
            <a:r>
              <a:rPr lang="ru-RU" sz="2400" b="1" i="1" smtClean="0">
                <a:solidFill>
                  <a:srgbClr val="FF0000"/>
                </a:solidFill>
              </a:rPr>
              <a:t>атмосферы, создаваемых стационарными источниками примесей</a:t>
            </a:r>
            <a:endParaRPr lang="ru-RU" sz="2400" smtClean="0">
              <a:solidFill>
                <a:srgbClr val="FF0000"/>
              </a:solidFill>
            </a:endParaRPr>
          </a:p>
        </p:txBody>
      </p:sp>
      <p:pic>
        <p:nvPicPr>
          <p:cNvPr id="82946" name="Picture 4" descr="http://savepic.ru/2441816.jpg"/>
          <p:cNvPicPr>
            <a:picLocks noChangeAspect="1" noChangeArrowheads="1"/>
          </p:cNvPicPr>
          <p:nvPr/>
        </p:nvPicPr>
        <p:blipFill>
          <a:blip r:embed="rId2"/>
          <a:srcRect/>
          <a:stretch>
            <a:fillRect/>
          </a:stretch>
        </p:blipFill>
        <p:spPr bwMode="auto">
          <a:xfrm>
            <a:off x="4090988" y="1212850"/>
            <a:ext cx="6384925" cy="4519613"/>
          </a:xfrm>
          <a:prstGeom prst="rect">
            <a:avLst/>
          </a:prstGeom>
          <a:noFill/>
          <a:ln w="9525">
            <a:noFill/>
            <a:miter lim="800000"/>
            <a:headEnd/>
            <a:tailEnd/>
          </a:ln>
        </p:spPr>
      </p:pic>
      <p:pic>
        <p:nvPicPr>
          <p:cNvPr id="82947" name="Picture 2" descr="http://icnpe.com.ua/wp-content/uploads/2011/10/14.png"/>
          <p:cNvPicPr>
            <a:picLocks noChangeAspect="1" noChangeArrowheads="1"/>
          </p:cNvPicPr>
          <p:nvPr/>
        </p:nvPicPr>
        <p:blipFill>
          <a:blip r:embed="rId3"/>
          <a:srcRect/>
          <a:stretch>
            <a:fillRect/>
          </a:stretch>
        </p:blipFill>
        <p:spPr bwMode="auto">
          <a:xfrm>
            <a:off x="107950" y="2706688"/>
            <a:ext cx="5548313" cy="4106862"/>
          </a:xfrm>
          <a:prstGeom prst="rect">
            <a:avLst/>
          </a:prstGeom>
          <a:noFill/>
          <a:ln w="9525">
            <a:solidFill>
              <a:schemeClr val="accent2"/>
            </a:solid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p:cNvSpPr>
          <p:nvPr>
            <p:ph type="title"/>
          </p:nvPr>
        </p:nvSpPr>
        <p:spPr>
          <a:xfrm>
            <a:off x="107950" y="115888"/>
            <a:ext cx="8578850" cy="1143000"/>
          </a:xfrm>
        </p:spPr>
        <p:txBody>
          <a:bodyPr/>
          <a:lstStyle/>
          <a:p>
            <a:pPr eaLnBrk="1" hangingPunct="1"/>
            <a:r>
              <a:rPr lang="ru-RU" sz="2400" b="1" smtClean="0">
                <a:solidFill>
                  <a:srgbClr val="FF0000"/>
                </a:solidFill>
              </a:rPr>
              <a:t>Экологическое нормирование качества атмосферного воздуха</a:t>
            </a:r>
            <a:endParaRPr lang="ru-RU" sz="2400" smtClean="0">
              <a:solidFill>
                <a:srgbClr val="FF0000"/>
              </a:solidFill>
            </a:endParaRPr>
          </a:p>
        </p:txBody>
      </p:sp>
      <p:sp>
        <p:nvSpPr>
          <p:cNvPr id="83970" name="Прямоугольник 3"/>
          <p:cNvSpPr>
            <a:spLocks noChangeArrowheads="1"/>
          </p:cNvSpPr>
          <p:nvPr/>
        </p:nvSpPr>
        <p:spPr bwMode="auto">
          <a:xfrm>
            <a:off x="250825" y="1209675"/>
            <a:ext cx="8208963" cy="923925"/>
          </a:xfrm>
          <a:prstGeom prst="rect">
            <a:avLst/>
          </a:prstGeom>
          <a:noFill/>
          <a:ln w="9525">
            <a:noFill/>
            <a:miter lim="800000"/>
            <a:headEnd/>
            <a:tailEnd/>
          </a:ln>
        </p:spPr>
        <p:txBody>
          <a:bodyPr>
            <a:spAutoFit/>
          </a:bodyPr>
          <a:lstStyle/>
          <a:p>
            <a:pPr algn="just"/>
            <a:r>
              <a:rPr lang="ru-RU">
                <a:latin typeface="Calibri" pitchFamily="34" charset="0"/>
              </a:rPr>
              <a:t>	</a:t>
            </a:r>
            <a:r>
              <a:rPr lang="ru-RU" b="1" i="1">
                <a:solidFill>
                  <a:srgbClr val="FF0000"/>
                </a:solidFill>
                <a:latin typeface="Calibri" pitchFamily="34" charset="0"/>
              </a:rPr>
              <a:t>Экологическое нормирование</a:t>
            </a:r>
            <a:r>
              <a:rPr lang="ru-RU">
                <a:latin typeface="Calibri" pitchFamily="34" charset="0"/>
              </a:rPr>
              <a:t> – комплекс мероприятий для установления допустимых норм, в которых могут находиться параметры состояния окружающей среды.</a:t>
            </a:r>
          </a:p>
        </p:txBody>
      </p:sp>
      <p:sp>
        <p:nvSpPr>
          <p:cNvPr id="83971" name="Прямоугольник 4"/>
          <p:cNvSpPr>
            <a:spLocks noChangeArrowheads="1"/>
          </p:cNvSpPr>
          <p:nvPr/>
        </p:nvSpPr>
        <p:spPr bwMode="auto">
          <a:xfrm>
            <a:off x="323850" y="2138363"/>
            <a:ext cx="8064500" cy="1200150"/>
          </a:xfrm>
          <a:prstGeom prst="rect">
            <a:avLst/>
          </a:prstGeom>
          <a:noFill/>
          <a:ln w="9525">
            <a:noFill/>
            <a:miter lim="800000"/>
            <a:headEnd/>
            <a:tailEnd/>
          </a:ln>
        </p:spPr>
        <p:txBody>
          <a:bodyPr>
            <a:spAutoFit/>
          </a:bodyPr>
          <a:lstStyle/>
          <a:p>
            <a:pPr algn="just"/>
            <a:r>
              <a:rPr lang="ru-RU" i="1">
                <a:latin typeface="Calibri" pitchFamily="34" charset="0"/>
              </a:rPr>
              <a:t>	</a:t>
            </a:r>
            <a:r>
              <a:rPr lang="ru-RU" b="1" i="1">
                <a:solidFill>
                  <a:srgbClr val="FF0000"/>
                </a:solidFill>
                <a:latin typeface="Calibri" pitchFamily="34" charset="0"/>
              </a:rPr>
              <a:t>Качество атмосферного воздуха</a:t>
            </a:r>
            <a:r>
              <a:rPr lang="ru-RU" b="1" i="1">
                <a:latin typeface="Calibri" pitchFamily="34" charset="0"/>
              </a:rPr>
              <a:t> </a:t>
            </a:r>
            <a:r>
              <a:rPr lang="ru-RU">
                <a:latin typeface="Calibri" pitchFamily="34" charset="0"/>
              </a:rPr>
              <a:t>– совокупность свойств воздуха, определяющая степень влияния физических, химических и биологических факторов на людей, растительный и животный мир, а также на окружающую среду в целом.</a:t>
            </a:r>
          </a:p>
        </p:txBody>
      </p:sp>
      <p:sp>
        <p:nvSpPr>
          <p:cNvPr id="83972" name="Прямоугольник 5"/>
          <p:cNvSpPr>
            <a:spLocks noChangeArrowheads="1"/>
          </p:cNvSpPr>
          <p:nvPr/>
        </p:nvSpPr>
        <p:spPr bwMode="auto">
          <a:xfrm>
            <a:off x="323850" y="3357563"/>
            <a:ext cx="8064500" cy="2584450"/>
          </a:xfrm>
          <a:prstGeom prst="rect">
            <a:avLst/>
          </a:prstGeom>
          <a:noFill/>
          <a:ln w="9525">
            <a:noFill/>
            <a:miter lim="800000"/>
            <a:headEnd/>
            <a:tailEnd/>
          </a:ln>
        </p:spPr>
        <p:txBody>
          <a:bodyPr>
            <a:spAutoFit/>
          </a:bodyPr>
          <a:lstStyle/>
          <a:p>
            <a:pPr algn="just"/>
            <a:r>
              <a:rPr lang="ru-RU">
                <a:latin typeface="Calibri" pitchFamily="34" charset="0"/>
              </a:rPr>
              <a:t>	</a:t>
            </a:r>
            <a:r>
              <a:rPr lang="ru-RU" b="1" i="1">
                <a:solidFill>
                  <a:srgbClr val="FF0000"/>
                </a:solidFill>
                <a:latin typeface="Calibri" pitchFamily="34" charset="0"/>
              </a:rPr>
              <a:t>Санитарно-гигиеническое оценивание</a:t>
            </a:r>
            <a:r>
              <a:rPr lang="ru-RU">
                <a:latin typeface="Calibri" pitchFamily="34" charset="0"/>
              </a:rPr>
              <a:t> качества воздуха осуществляют, соблюдая следующие требования:</a:t>
            </a:r>
          </a:p>
          <a:p>
            <a:pPr algn="just"/>
            <a:r>
              <a:rPr lang="ru-RU">
                <a:latin typeface="Calibri" pitchFamily="34" charset="0"/>
              </a:rPr>
              <a:t>	</a:t>
            </a:r>
            <a:r>
              <a:rPr lang="ru-RU" b="1" i="1">
                <a:solidFill>
                  <a:srgbClr val="FF0000"/>
                </a:solidFill>
                <a:latin typeface="Calibri" pitchFamily="34" charset="0"/>
              </a:rPr>
              <a:t>Допустимой</a:t>
            </a:r>
            <a:r>
              <a:rPr lang="ru-RU">
                <a:latin typeface="Calibri" pitchFamily="34" charset="0"/>
              </a:rPr>
              <a:t> является концентрация, что не причиняет прямого, побочного вредного или неприятного действия на организм, не снижает трудоспособности, не влияет на настроение.</a:t>
            </a:r>
          </a:p>
          <a:p>
            <a:pPr algn="just"/>
            <a:r>
              <a:rPr lang="ru-RU">
                <a:latin typeface="Calibri" pitchFamily="34" charset="0"/>
              </a:rPr>
              <a:t>	Привыкание к вредному веществу является недопустимым, и концентрация вызывающая его не допускается.</a:t>
            </a:r>
          </a:p>
          <a:p>
            <a:pPr algn="just"/>
            <a:r>
              <a:rPr lang="ru-RU">
                <a:latin typeface="Calibri" pitchFamily="34" charset="0"/>
              </a:rPr>
              <a:t>	Не допускаются такие концентрации веществ, что негативно влияют на растения, климат, прозрачность атмосферы.</a:t>
            </a:r>
          </a:p>
        </p:txBody>
      </p:sp>
      <p:sp>
        <p:nvSpPr>
          <p:cNvPr id="83973" name="Прямоугольник 6"/>
          <p:cNvSpPr>
            <a:spLocks noChangeArrowheads="1"/>
          </p:cNvSpPr>
          <p:nvPr/>
        </p:nvSpPr>
        <p:spPr bwMode="auto">
          <a:xfrm>
            <a:off x="323850" y="5876925"/>
            <a:ext cx="8064500" cy="646113"/>
          </a:xfrm>
          <a:prstGeom prst="rect">
            <a:avLst/>
          </a:prstGeom>
          <a:noFill/>
          <a:ln w="9525">
            <a:noFill/>
            <a:miter lim="800000"/>
            <a:headEnd/>
            <a:tailEnd/>
          </a:ln>
        </p:spPr>
        <p:txBody>
          <a:bodyPr>
            <a:spAutoFit/>
          </a:bodyPr>
          <a:lstStyle/>
          <a:p>
            <a:pPr algn="just"/>
            <a:r>
              <a:rPr lang="ru-RU">
                <a:latin typeface="Calibri" pitchFamily="34" charset="0"/>
              </a:rPr>
              <a:t>	На основе </a:t>
            </a:r>
            <a:r>
              <a:rPr lang="ru-RU" b="1">
                <a:solidFill>
                  <a:srgbClr val="FF0000"/>
                </a:solidFill>
                <a:latin typeface="Calibri" pitchFamily="34" charset="0"/>
              </a:rPr>
              <a:t>ПДК</a:t>
            </a:r>
            <a:r>
              <a:rPr lang="ru-RU">
                <a:latin typeface="Calibri" pitchFamily="34" charset="0"/>
              </a:rPr>
              <a:t> рассчитываются значения </a:t>
            </a:r>
            <a:r>
              <a:rPr lang="ru-RU" b="1">
                <a:solidFill>
                  <a:srgbClr val="FF0000"/>
                </a:solidFill>
                <a:latin typeface="Calibri" pitchFamily="34" charset="0"/>
              </a:rPr>
              <a:t>ПДВ</a:t>
            </a:r>
            <a:r>
              <a:rPr lang="ru-RU">
                <a:latin typeface="Calibri" pitchFamily="34" charset="0"/>
              </a:rPr>
              <a:t> веществ в атмосферу, ПДЭН – предельно допустимая экологическая нагрузка на окружающую среду.</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Прямоугольник 3"/>
          <p:cNvSpPr>
            <a:spLocks noChangeArrowheads="1"/>
          </p:cNvSpPr>
          <p:nvPr/>
        </p:nvSpPr>
        <p:spPr bwMode="auto">
          <a:xfrm>
            <a:off x="395288" y="836613"/>
            <a:ext cx="8424862" cy="3140075"/>
          </a:xfrm>
          <a:prstGeom prst="rect">
            <a:avLst/>
          </a:prstGeom>
          <a:noFill/>
          <a:ln w="9525">
            <a:noFill/>
            <a:miter lim="800000"/>
            <a:headEnd/>
            <a:tailEnd/>
          </a:ln>
        </p:spPr>
        <p:txBody>
          <a:bodyPr>
            <a:spAutoFit/>
          </a:bodyPr>
          <a:lstStyle/>
          <a:p>
            <a:pPr algn="just"/>
            <a:r>
              <a:rPr lang="ru-RU">
                <a:latin typeface="Calibri" pitchFamily="34" charset="0"/>
              </a:rPr>
              <a:t>	В Украине внедряются следующие мероприятия по предупреждению загрязнения атмосферного воздуха и снижения в нем уровня вредных веществ:</a:t>
            </a:r>
          </a:p>
          <a:p>
            <a:pPr algn="just"/>
            <a:r>
              <a:rPr lang="ru-RU">
                <a:latin typeface="Calibri" pitchFamily="34" charset="0"/>
              </a:rPr>
              <a:t> - улучшение девствующих и внедрение новых технологических процессов, что исключает распространение вредных веществ.</a:t>
            </a:r>
          </a:p>
          <a:p>
            <a:pPr algn="just"/>
            <a:r>
              <a:rPr lang="ru-RU">
                <a:latin typeface="Calibri" pitchFamily="34" charset="0"/>
              </a:rPr>
              <a:t> - улучшение состава топлива и уменьшение поступления вредных веществ в атмосферу с помощью очистных сооружений.</a:t>
            </a:r>
          </a:p>
          <a:p>
            <a:pPr algn="just"/>
            <a:r>
              <a:rPr lang="ru-RU">
                <a:latin typeface="Calibri" pitchFamily="34" charset="0"/>
              </a:rPr>
              <a:t> - предупреждение загрязнения атмосферы с помощью рационального размещения вероятных источников вредных выбросов и засадки зеленых насаждений.</a:t>
            </a:r>
          </a:p>
          <a:p>
            <a:pPr algn="just"/>
            <a:r>
              <a:rPr lang="ru-RU">
                <a:latin typeface="Calibri" pitchFamily="34" charset="0"/>
              </a:rPr>
              <a:t>	Комплекс использования этих мероприятий способствует улучшению состояния атмосферного воздуха. За качеством воздуха следят МОЗ и СЭС.</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5" descr="seawater-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6018" name="Rectangle 2"/>
          <p:cNvSpPr>
            <a:spLocks noGrp="1"/>
          </p:cNvSpPr>
          <p:nvPr>
            <p:ph type="title"/>
          </p:nvPr>
        </p:nvSpPr>
        <p:spPr/>
        <p:txBody>
          <a:bodyPr/>
          <a:lstStyle/>
          <a:p>
            <a:r>
              <a:rPr lang="ru-RU" sz="3600" b="1" smtClean="0">
                <a:solidFill>
                  <a:schemeClr val="accent2"/>
                </a:solidFill>
              </a:rPr>
              <a:t>МОНИТОРИНГ ПОВЕРХНОСТНЫХ ВОД</a:t>
            </a:r>
            <a:r>
              <a:rPr lang="ru-RU" smtClean="0">
                <a:solidFill>
                  <a:schemeClr val="tx2"/>
                </a:solidFill>
              </a:rPr>
              <a:t> </a:t>
            </a:r>
          </a:p>
        </p:txBody>
      </p:sp>
      <p:sp>
        <p:nvSpPr>
          <p:cNvPr id="86019" name="AutoShape 8" descr="%D0%A1%D0%BE%D1%81%D1%82%D0%B0%D0%B2_%D0%BC%D0%BE%D1%80%D1%81%D0%BA%D0%BE%D0%B9_%D0%B2%D0%BE%D0%B4%D1%8B_%D0%B8_%D1%81%D0%BE%D0%BB%D0%B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86020" name="AutoShape 10" descr="%D0%A1%D0%BE%D1%81%D1%82%D0%B0%D0%B2_%D0%BC%D0%BE%D1%80%D1%81%D0%BA%D0%BE%D0%B9_%D0%B2%D0%BE%D0%B4%D1%8B_%D0%B8_%D1%81%D0%BE%D0%BB%D0%B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86021" name="AutoShape 12" descr="%D0%A1%D0%BE%D1%81%D1%82%D0%B0%D0%B2_%D0%BC%D0%BE%D1%80%D1%81%D0%BA%D0%BE%D0%B9_%D0%B2%D0%BE%D0%B4%D1%8B_%D0%B8_%D1%81%D0%BE%D0%BB%D0%B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86022" name="AutoShape 14" descr="%D0%A1%D0%BE%D1%81%D1%82%D0%B0%D0%B2_%D0%BC%D0%BE%D1%80%D1%81%D0%BA%D0%BE%D0%B9_%D0%B2%D0%BE%D0%B4%D1%8B_%D0%B8_%D1%81%D0%BE%D0%BB%D0%B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86023" name="Rectangle 16"/>
          <p:cNvSpPr>
            <a:spLocks noChangeArrowheads="1"/>
          </p:cNvSpPr>
          <p:nvPr/>
        </p:nvSpPr>
        <p:spPr bwMode="auto">
          <a:xfrm>
            <a:off x="323850" y="1484313"/>
            <a:ext cx="8280400" cy="915987"/>
          </a:xfrm>
          <a:prstGeom prst="rect">
            <a:avLst/>
          </a:prstGeom>
          <a:noFill/>
          <a:ln w="9525">
            <a:noFill/>
            <a:miter lim="800000"/>
            <a:headEnd/>
            <a:tailEnd/>
          </a:ln>
        </p:spPr>
        <p:txBody>
          <a:bodyPr>
            <a:spAutoFit/>
          </a:bodyPr>
          <a:lstStyle/>
          <a:p>
            <a:r>
              <a:rPr lang="en-US"/>
              <a:t>	</a:t>
            </a:r>
            <a:r>
              <a:rPr lang="ru-RU" b="1" i="1"/>
              <a:t>Поверхностные воды</a:t>
            </a:r>
            <a:r>
              <a:rPr lang="ru-RU"/>
              <a:t> – воды суходола, которые находятся на земной поверхности в форме разных водных объектов, как в жидком, </a:t>
            </a:r>
            <a:endParaRPr lang="en-US"/>
          </a:p>
          <a:p>
            <a:r>
              <a:rPr lang="ru-RU"/>
              <a:t>так и в твердом состоянии. </a:t>
            </a:r>
          </a:p>
        </p:txBody>
      </p:sp>
      <p:sp>
        <p:nvSpPr>
          <p:cNvPr id="86024" name="Rectangle 17"/>
          <p:cNvSpPr>
            <a:spLocks noChangeArrowheads="1"/>
          </p:cNvSpPr>
          <p:nvPr/>
        </p:nvSpPr>
        <p:spPr bwMode="auto">
          <a:xfrm>
            <a:off x="395288" y="2492375"/>
            <a:ext cx="7842250" cy="915988"/>
          </a:xfrm>
          <a:prstGeom prst="rect">
            <a:avLst/>
          </a:prstGeom>
          <a:noFill/>
          <a:ln w="9525">
            <a:noFill/>
            <a:miter lim="800000"/>
            <a:headEnd/>
            <a:tailEnd/>
          </a:ln>
        </p:spPr>
        <p:txBody>
          <a:bodyPr wrap="none" anchor="ctr">
            <a:spAutoFit/>
          </a:bodyPr>
          <a:lstStyle/>
          <a:p>
            <a:r>
              <a:rPr lang="en-US" i="1"/>
              <a:t>	</a:t>
            </a:r>
            <a:r>
              <a:rPr lang="ru-RU" b="1" i="1"/>
              <a:t>Сброшенная вода</a:t>
            </a:r>
            <a:r>
              <a:rPr lang="ru-RU"/>
              <a:t> – вода, которая   отводится от орошаемых </a:t>
            </a:r>
            <a:endParaRPr lang="en-US"/>
          </a:p>
          <a:p>
            <a:r>
              <a:rPr lang="ru-RU"/>
              <a:t>сельхозугодий, приусадебных участков и территорий, на которых </a:t>
            </a:r>
            <a:endParaRPr lang="en-US"/>
          </a:p>
          <a:p>
            <a:r>
              <a:rPr lang="ru-RU"/>
              <a:t>применяется гидромеханизация. </a:t>
            </a:r>
          </a:p>
        </p:txBody>
      </p:sp>
      <p:sp>
        <p:nvSpPr>
          <p:cNvPr id="86025" name="Rectangle 18"/>
          <p:cNvSpPr>
            <a:spLocks noChangeArrowheads="1"/>
          </p:cNvSpPr>
          <p:nvPr/>
        </p:nvSpPr>
        <p:spPr bwMode="auto">
          <a:xfrm>
            <a:off x="395288" y="3644900"/>
            <a:ext cx="7356475" cy="915988"/>
          </a:xfrm>
          <a:prstGeom prst="rect">
            <a:avLst/>
          </a:prstGeom>
          <a:noFill/>
          <a:ln w="9525">
            <a:noFill/>
            <a:miter lim="800000"/>
            <a:headEnd/>
            <a:tailEnd/>
          </a:ln>
        </p:spPr>
        <p:txBody>
          <a:bodyPr wrap="none" anchor="ctr">
            <a:spAutoFit/>
          </a:bodyPr>
          <a:lstStyle/>
          <a:p>
            <a:r>
              <a:rPr lang="en-US" i="1"/>
              <a:t>	</a:t>
            </a:r>
            <a:r>
              <a:rPr lang="ru-RU" b="1" i="1"/>
              <a:t>Сточная вода</a:t>
            </a:r>
            <a:r>
              <a:rPr lang="ru-RU"/>
              <a:t> – вода, которая образуется в процессе </a:t>
            </a:r>
            <a:endParaRPr lang="en-US"/>
          </a:p>
          <a:p>
            <a:r>
              <a:rPr lang="ru-RU"/>
              <a:t>хозяйственно-бытовой и производственной деятельности, а также </a:t>
            </a:r>
            <a:endParaRPr lang="en-US"/>
          </a:p>
          <a:p>
            <a:r>
              <a:rPr lang="ru-RU"/>
              <a:t>при стоке атмосферных осадков. </a:t>
            </a:r>
          </a:p>
        </p:txBody>
      </p:sp>
      <p:sp>
        <p:nvSpPr>
          <p:cNvPr id="86026" name="Rectangle 19"/>
          <p:cNvSpPr>
            <a:spLocks noChangeArrowheads="1"/>
          </p:cNvSpPr>
          <p:nvPr/>
        </p:nvSpPr>
        <p:spPr bwMode="auto">
          <a:xfrm>
            <a:off x="395288" y="4722813"/>
            <a:ext cx="8424862" cy="2014537"/>
          </a:xfrm>
          <a:prstGeom prst="rect">
            <a:avLst/>
          </a:prstGeom>
          <a:noFill/>
          <a:ln w="9525">
            <a:noFill/>
            <a:miter lim="800000"/>
            <a:headEnd/>
            <a:tailEnd/>
          </a:ln>
        </p:spPr>
        <p:txBody>
          <a:bodyPr anchor="ctr">
            <a:spAutoFit/>
          </a:bodyPr>
          <a:lstStyle/>
          <a:p>
            <a:pPr algn="just"/>
            <a:r>
              <a:rPr lang="ru-RU" i="1">
                <a:solidFill>
                  <a:schemeClr val="accent2"/>
                </a:solidFill>
              </a:rPr>
              <a:t>	Темпы социально-экономического роста сильно зависят от обеспечения страны водными ресурсами, наличием судоходных рек и выходам к морям. В этом плане Украине повезло: на юге страну омывает Черное и Азовское море, имеются около 70 тысяч разных рек, общей протяженностью 743 тыс.км. Имеются также 3 000 озер и около 23 000 ставков и водохранилищ. Но наличие таких ресурсов еще не означает их неисчерпаемость…</a:t>
            </a:r>
            <a:r>
              <a:rPr lang="ru-RU"/>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eawater-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323528" y="404664"/>
            <a:ext cx="8496944" cy="1754326"/>
          </a:xfrm>
          <a:prstGeom prst="rect">
            <a:avLst/>
          </a:prstGeom>
        </p:spPr>
        <p:txBody>
          <a:bodyPr wrap="square">
            <a:spAutoFit/>
          </a:bodyPr>
          <a:lstStyle/>
          <a:p>
            <a:pPr algn="just"/>
            <a:r>
              <a:rPr lang="en-US" i="1" dirty="0" smtClean="0"/>
              <a:t>	</a:t>
            </a:r>
            <a:r>
              <a:rPr lang="ru-RU" i="1" dirty="0" smtClean="0"/>
              <a:t>Вода</a:t>
            </a:r>
            <a:r>
              <a:rPr lang="ru-RU" i="1" dirty="0"/>
              <a:t>, у тебя нет ни вкуса, ни цвета, ни запаха. Тебя невозможно описать, тобой наслаждаются, не ведая, что ты такое! Нельзя сказать, что ты необходима для жизни: ты – сама жизнь. Ты самое большое богатство на свете</a:t>
            </a:r>
            <a:r>
              <a:rPr lang="ru-RU" i="1" dirty="0" smtClean="0"/>
              <a:t>.</a:t>
            </a:r>
            <a:endParaRPr lang="en-US" i="1" dirty="0" smtClean="0"/>
          </a:p>
          <a:p>
            <a:pPr algn="r"/>
            <a:endParaRPr lang="en-US" dirty="0" smtClean="0"/>
          </a:p>
          <a:p>
            <a:pPr algn="r"/>
            <a:r>
              <a:rPr lang="en-US" dirty="0"/>
              <a:t>	</a:t>
            </a:r>
            <a:r>
              <a:rPr lang="ru-RU" b="1" dirty="0" smtClean="0"/>
              <a:t>Антуан </a:t>
            </a:r>
            <a:r>
              <a:rPr lang="ru-RU" b="1" dirty="0"/>
              <a:t>де Сент-Экзюпери</a:t>
            </a:r>
            <a:endParaRPr lang="ru-RU" b="1" dirty="0"/>
          </a:p>
        </p:txBody>
      </p:sp>
      <p:sp>
        <p:nvSpPr>
          <p:cNvPr id="6" name="Прямоугольник 5"/>
          <p:cNvSpPr/>
          <p:nvPr/>
        </p:nvSpPr>
        <p:spPr>
          <a:xfrm>
            <a:off x="468112" y="2588711"/>
            <a:ext cx="8352928" cy="1200329"/>
          </a:xfrm>
          <a:prstGeom prst="rect">
            <a:avLst/>
          </a:prstGeom>
        </p:spPr>
        <p:txBody>
          <a:bodyPr wrap="square">
            <a:spAutoFit/>
          </a:bodyPr>
          <a:lstStyle/>
          <a:p>
            <a:r>
              <a:rPr lang="en-US" dirty="0" smtClean="0"/>
              <a:t>	</a:t>
            </a:r>
            <a:r>
              <a:rPr lang="ru-RU" i="1" dirty="0" smtClean="0"/>
              <a:t>Хотя </a:t>
            </a:r>
            <a:r>
              <a:rPr lang="ru-RU" i="1" dirty="0"/>
              <a:t>в мире нет предмета, который был бы слабее и нежнее воды, но она может разрушить самый твердый </a:t>
            </a:r>
            <a:r>
              <a:rPr lang="ru-RU" i="1" dirty="0" smtClean="0"/>
              <a:t>предмет</a:t>
            </a:r>
            <a:endParaRPr lang="en-US" i="1" dirty="0" smtClean="0"/>
          </a:p>
          <a:p>
            <a:pPr algn="r"/>
            <a:endParaRPr lang="en-US" i="1" dirty="0"/>
          </a:p>
          <a:p>
            <a:pPr algn="r"/>
            <a:r>
              <a:rPr lang="ru-RU" b="1" dirty="0"/>
              <a:t>Лао-Цзы</a:t>
            </a:r>
            <a:r>
              <a:rPr lang="ru-RU" dirty="0"/>
              <a:t> </a:t>
            </a:r>
            <a:endParaRPr lang="ru-RU" i="1" dirty="0"/>
          </a:p>
        </p:txBody>
      </p:sp>
      <p:sp>
        <p:nvSpPr>
          <p:cNvPr id="7" name="Прямоугольник 6"/>
          <p:cNvSpPr/>
          <p:nvPr/>
        </p:nvSpPr>
        <p:spPr>
          <a:xfrm>
            <a:off x="468112" y="5517232"/>
            <a:ext cx="8352360" cy="923330"/>
          </a:xfrm>
          <a:prstGeom prst="rect">
            <a:avLst/>
          </a:prstGeom>
        </p:spPr>
        <p:txBody>
          <a:bodyPr wrap="square">
            <a:spAutoFit/>
          </a:bodyPr>
          <a:lstStyle/>
          <a:p>
            <a:r>
              <a:rPr lang="ru-RU" i="1" dirty="0"/>
              <a:t>Сухость доклада пропорциональна количеству в нём </a:t>
            </a:r>
            <a:r>
              <a:rPr lang="ru-RU" i="1" dirty="0" smtClean="0"/>
              <a:t>воды</a:t>
            </a:r>
            <a:endParaRPr lang="en-US" i="1" dirty="0" smtClean="0"/>
          </a:p>
          <a:p>
            <a:endParaRPr lang="en-US" i="1" dirty="0" smtClean="0"/>
          </a:p>
          <a:p>
            <a:pPr algn="r"/>
            <a:r>
              <a:rPr lang="ru-RU" b="1" dirty="0"/>
              <a:t>Леонид </a:t>
            </a:r>
            <a:r>
              <a:rPr lang="ru-RU" b="1" dirty="0" smtClean="0"/>
              <a:t> </a:t>
            </a:r>
            <a:r>
              <a:rPr lang="ru-RU" b="1" dirty="0"/>
              <a:t>Сухоруков</a:t>
            </a:r>
            <a:endParaRPr lang="ru-RU" b="1" i="1" dirty="0"/>
          </a:p>
        </p:txBody>
      </p:sp>
      <p:sp>
        <p:nvSpPr>
          <p:cNvPr id="8" name="Прямоугольник 7"/>
          <p:cNvSpPr/>
          <p:nvPr/>
        </p:nvSpPr>
        <p:spPr>
          <a:xfrm>
            <a:off x="468112" y="4077072"/>
            <a:ext cx="8352360" cy="923330"/>
          </a:xfrm>
          <a:prstGeom prst="rect">
            <a:avLst/>
          </a:prstGeom>
        </p:spPr>
        <p:txBody>
          <a:bodyPr wrap="square">
            <a:spAutoFit/>
          </a:bodyPr>
          <a:lstStyle/>
          <a:p>
            <a:r>
              <a:rPr lang="ru-RU" i="1" dirty="0"/>
              <a:t>Каждая капля воды имеет шанс когда-нибудь попасть в </a:t>
            </a:r>
            <a:r>
              <a:rPr lang="ru-RU" i="1" dirty="0" smtClean="0"/>
              <a:t>океан</a:t>
            </a:r>
            <a:endParaRPr lang="en-US" i="1" dirty="0" smtClean="0"/>
          </a:p>
          <a:p>
            <a:pPr algn="r"/>
            <a:endParaRPr lang="en-US" i="1" dirty="0"/>
          </a:p>
          <a:p>
            <a:pPr algn="r"/>
            <a:r>
              <a:rPr lang="ru-RU" b="1" dirty="0" err="1">
                <a:hlinkClick r:id="rId3" tooltip="Силован Рамишвили"/>
              </a:rPr>
              <a:t>Силован</a:t>
            </a:r>
            <a:r>
              <a:rPr lang="ru-RU" b="1" dirty="0">
                <a:hlinkClick r:id="rId3" tooltip="Силован Рамишвили"/>
              </a:rPr>
              <a:t> </a:t>
            </a:r>
            <a:r>
              <a:rPr lang="ru-RU" b="1" dirty="0" err="1">
                <a:hlinkClick r:id="rId3" tooltip="Силован Рамишвили"/>
              </a:rPr>
              <a:t>Рамишвили</a:t>
            </a:r>
            <a:r>
              <a:rPr lang="ru-RU" dirty="0"/>
              <a:t>  </a:t>
            </a:r>
            <a:endParaRPr lang="ru-RU" dirty="0"/>
          </a:p>
        </p:txBody>
      </p:sp>
    </p:spTree>
    <p:extLst>
      <p:ext uri="{BB962C8B-B14F-4D97-AF65-F5344CB8AC3E}">
        <p14:creationId xmlns:p14="http://schemas.microsoft.com/office/powerpoint/2010/main" val="4155904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5" descr="waterma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9" descr="003"/>
          <p:cNvPicPr>
            <a:picLocks noChangeAspect="1" noChangeArrowheads="1"/>
          </p:cNvPicPr>
          <p:nvPr/>
        </p:nvPicPr>
        <p:blipFill>
          <a:blip r:embed="rId2">
            <a:lum bright="50000" contrast="-50000"/>
          </a:blip>
          <a:srcRect/>
          <a:stretch>
            <a:fillRect/>
          </a:stretch>
        </p:blipFill>
        <p:spPr bwMode="auto">
          <a:xfrm>
            <a:off x="0" y="0"/>
            <a:ext cx="9144000" cy="6858000"/>
          </a:xfrm>
          <a:prstGeom prst="rect">
            <a:avLst/>
          </a:prstGeom>
          <a:noFill/>
          <a:ln w="9525">
            <a:noFill/>
            <a:miter lim="800000"/>
            <a:headEnd/>
            <a:tailEnd/>
          </a:ln>
        </p:spPr>
      </p:pic>
      <p:sp>
        <p:nvSpPr>
          <p:cNvPr id="88066" name="Rectangle 2"/>
          <p:cNvSpPr>
            <a:spLocks noGrp="1"/>
          </p:cNvSpPr>
          <p:nvPr>
            <p:ph type="title"/>
          </p:nvPr>
        </p:nvSpPr>
        <p:spPr/>
        <p:txBody>
          <a:bodyPr/>
          <a:lstStyle/>
          <a:p>
            <a:r>
              <a:rPr lang="ru-RU" sz="4000" b="1" smtClean="0"/>
              <a:t>Источники и виды загрязнения поверхностных вод</a:t>
            </a:r>
          </a:p>
        </p:txBody>
      </p:sp>
      <p:sp>
        <p:nvSpPr>
          <p:cNvPr id="88067" name="Rectangle 4"/>
          <p:cNvSpPr>
            <a:spLocks noChangeArrowheads="1"/>
          </p:cNvSpPr>
          <p:nvPr/>
        </p:nvSpPr>
        <p:spPr bwMode="auto">
          <a:xfrm>
            <a:off x="0" y="1484313"/>
            <a:ext cx="8964613" cy="1465262"/>
          </a:xfrm>
          <a:prstGeom prst="rect">
            <a:avLst/>
          </a:prstGeom>
          <a:noFill/>
          <a:ln w="9525">
            <a:noFill/>
            <a:miter lim="800000"/>
            <a:headEnd/>
            <a:tailEnd/>
          </a:ln>
        </p:spPr>
        <p:txBody>
          <a:bodyPr anchor="ctr">
            <a:spAutoFit/>
          </a:bodyPr>
          <a:lstStyle/>
          <a:p>
            <a:pPr algn="just"/>
            <a:r>
              <a:rPr lang="ru-RU"/>
              <a:t>	Под </a:t>
            </a:r>
            <a:r>
              <a:rPr lang="ru-RU" b="1" i="1"/>
              <a:t>химическим загрязнением</a:t>
            </a:r>
            <a:r>
              <a:rPr lang="ru-RU"/>
              <a:t> подразумевают поступление со сточными водами различных элементов и соединений органического и неорганического происхождения. В естественных водоемах они поглощаются фитопланктоном и передаются дальше по трофической цепи  с накопительным эффектом. </a:t>
            </a:r>
          </a:p>
        </p:txBody>
      </p:sp>
      <p:sp>
        <p:nvSpPr>
          <p:cNvPr id="88068" name="Rectangle 5"/>
          <p:cNvSpPr>
            <a:spLocks noChangeArrowheads="1"/>
          </p:cNvSpPr>
          <p:nvPr/>
        </p:nvSpPr>
        <p:spPr bwMode="auto">
          <a:xfrm>
            <a:off x="34925" y="2944813"/>
            <a:ext cx="8785225" cy="915987"/>
          </a:xfrm>
          <a:prstGeom prst="rect">
            <a:avLst/>
          </a:prstGeom>
          <a:noFill/>
          <a:ln w="9525">
            <a:noFill/>
            <a:miter lim="800000"/>
            <a:headEnd/>
            <a:tailEnd/>
          </a:ln>
        </p:spPr>
        <p:txBody>
          <a:bodyPr anchor="ctr">
            <a:spAutoFit/>
          </a:bodyPr>
          <a:lstStyle/>
          <a:p>
            <a:pPr algn="just"/>
            <a:r>
              <a:rPr lang="ru-RU" i="1"/>
              <a:t>	</a:t>
            </a:r>
            <a:r>
              <a:rPr lang="ru-RU" b="1" i="1"/>
              <a:t>Физическое загрязнение</a:t>
            </a:r>
            <a:r>
              <a:rPr lang="ru-RU"/>
              <a:t> воды обуславливает изменение физических свойств – прозрачность, содержание суспензий, радиоактивность и температуру. </a:t>
            </a:r>
          </a:p>
        </p:txBody>
      </p:sp>
      <p:sp>
        <p:nvSpPr>
          <p:cNvPr id="88069" name="Rectangle 6"/>
          <p:cNvSpPr>
            <a:spLocks noChangeArrowheads="1"/>
          </p:cNvSpPr>
          <p:nvPr/>
        </p:nvSpPr>
        <p:spPr bwMode="auto">
          <a:xfrm>
            <a:off x="107950" y="3940175"/>
            <a:ext cx="8640763" cy="641350"/>
          </a:xfrm>
          <a:prstGeom prst="rect">
            <a:avLst/>
          </a:prstGeom>
          <a:noFill/>
          <a:ln w="9525">
            <a:noFill/>
            <a:miter lim="800000"/>
            <a:headEnd/>
            <a:tailEnd/>
          </a:ln>
        </p:spPr>
        <p:txBody>
          <a:bodyPr anchor="ctr">
            <a:spAutoFit/>
          </a:bodyPr>
          <a:lstStyle/>
          <a:p>
            <a:pPr algn="just"/>
            <a:r>
              <a:rPr lang="ru-RU" i="1"/>
              <a:t>	</a:t>
            </a:r>
            <a:r>
              <a:rPr lang="ru-RU" b="1" i="1"/>
              <a:t>Тепловое загрязнение</a:t>
            </a:r>
            <a:r>
              <a:rPr lang="ru-RU"/>
              <a:t> осуществляется при спускании в водоемы теплых вод от энергетических установок. </a:t>
            </a:r>
          </a:p>
        </p:txBody>
      </p:sp>
      <p:sp>
        <p:nvSpPr>
          <p:cNvPr id="88070" name="Rectangle 7"/>
          <p:cNvSpPr>
            <a:spLocks noChangeArrowheads="1"/>
          </p:cNvSpPr>
          <p:nvPr/>
        </p:nvSpPr>
        <p:spPr bwMode="auto">
          <a:xfrm>
            <a:off x="107950" y="4868863"/>
            <a:ext cx="8510588" cy="915987"/>
          </a:xfrm>
          <a:prstGeom prst="rect">
            <a:avLst/>
          </a:prstGeom>
          <a:noFill/>
          <a:ln w="9525">
            <a:noFill/>
            <a:miter lim="800000"/>
            <a:headEnd/>
            <a:tailEnd/>
          </a:ln>
        </p:spPr>
        <p:txBody>
          <a:bodyPr anchor="ctr">
            <a:spAutoFit/>
          </a:bodyPr>
          <a:lstStyle/>
          <a:p>
            <a:pPr algn="just"/>
            <a:r>
              <a:rPr lang="ru-RU" i="1"/>
              <a:t>	</a:t>
            </a:r>
            <a:r>
              <a:rPr lang="ru-RU" b="1" i="1"/>
              <a:t>Биологическое загрязнение</a:t>
            </a:r>
            <a:r>
              <a:rPr lang="ru-RU"/>
              <a:t> воды происходит при поступлении в водоем сточных вод, которые содержат паразитарные микроорганизмы, не свойственные данной водной экосистеме.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8"/>
          <p:cNvPicPr>
            <a:picLocks noChangeAspect="1"/>
          </p:cNvPicPr>
          <p:nvPr/>
        </p:nvPicPr>
        <p:blipFill>
          <a:blip r:embed="rId2"/>
          <a:srcRect/>
          <a:stretch>
            <a:fillRect/>
          </a:stretch>
        </p:blipFill>
        <p:spPr bwMode="auto">
          <a:xfrm>
            <a:off x="7938" y="1096963"/>
            <a:ext cx="6659562" cy="5761037"/>
          </a:xfrm>
          <a:prstGeom prst="rect">
            <a:avLst/>
          </a:prstGeom>
          <a:noFill/>
          <a:ln w="9525">
            <a:noFill/>
            <a:miter lim="800000"/>
            <a:headEnd/>
            <a:tailEnd/>
          </a:ln>
        </p:spPr>
      </p:pic>
      <p:pic>
        <p:nvPicPr>
          <p:cNvPr id="20482" name="Рисунок 9"/>
          <p:cNvPicPr>
            <a:picLocks noChangeAspect="1"/>
          </p:cNvPicPr>
          <p:nvPr/>
        </p:nvPicPr>
        <p:blipFill>
          <a:blip r:embed="rId3"/>
          <a:srcRect/>
          <a:stretch>
            <a:fillRect/>
          </a:stretch>
        </p:blipFill>
        <p:spPr bwMode="auto">
          <a:xfrm>
            <a:off x="6648450" y="1096963"/>
            <a:ext cx="2484438" cy="3154362"/>
          </a:xfrm>
          <a:prstGeom prst="rect">
            <a:avLst/>
          </a:prstGeom>
          <a:noFill/>
          <a:ln w="9525">
            <a:noFill/>
            <a:miter lim="800000"/>
            <a:headEnd/>
            <a:tailEnd/>
          </a:ln>
        </p:spPr>
      </p:pic>
      <p:pic>
        <p:nvPicPr>
          <p:cNvPr id="20483" name="Рисунок 10"/>
          <p:cNvPicPr>
            <a:picLocks noChangeAspect="1"/>
          </p:cNvPicPr>
          <p:nvPr/>
        </p:nvPicPr>
        <p:blipFill>
          <a:blip r:embed="rId4"/>
          <a:srcRect/>
          <a:stretch>
            <a:fillRect/>
          </a:stretch>
        </p:blipFill>
        <p:spPr bwMode="auto">
          <a:xfrm>
            <a:off x="6667500" y="3849688"/>
            <a:ext cx="2476500" cy="3011487"/>
          </a:xfrm>
          <a:prstGeom prst="rect">
            <a:avLst/>
          </a:prstGeom>
          <a:noFill/>
          <a:ln w="9525">
            <a:noFill/>
            <a:miter lim="800000"/>
            <a:headEnd/>
            <a:tailEnd/>
          </a:ln>
        </p:spPr>
      </p:pic>
      <p:sp>
        <p:nvSpPr>
          <p:cNvPr id="20484" name="Прямоугольник 11"/>
          <p:cNvSpPr>
            <a:spLocks noChangeArrowheads="1"/>
          </p:cNvSpPr>
          <p:nvPr/>
        </p:nvSpPr>
        <p:spPr bwMode="auto">
          <a:xfrm>
            <a:off x="3851275" y="549275"/>
            <a:ext cx="1454150" cy="368300"/>
          </a:xfrm>
          <a:prstGeom prst="rect">
            <a:avLst/>
          </a:prstGeom>
          <a:noFill/>
          <a:ln w="9525">
            <a:noFill/>
            <a:miter lim="800000"/>
            <a:headEnd/>
            <a:tailEnd/>
          </a:ln>
        </p:spPr>
        <p:txBody>
          <a:bodyPr wrap="none">
            <a:spAutoFit/>
          </a:bodyPr>
          <a:lstStyle/>
          <a:p>
            <a:r>
              <a:rPr lang="ru-RU" b="1">
                <a:latin typeface="Calibri" pitchFamily="34" charset="0"/>
              </a:rPr>
              <a:t>БИОСФЕРА-2</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7" descr="seawater-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9090" name="Rectangle 2"/>
          <p:cNvSpPr>
            <a:spLocks noGrp="1"/>
          </p:cNvSpPr>
          <p:nvPr>
            <p:ph type="title"/>
          </p:nvPr>
        </p:nvSpPr>
        <p:spPr>
          <a:xfrm>
            <a:off x="539750" y="115888"/>
            <a:ext cx="8229600" cy="1143000"/>
          </a:xfrm>
        </p:spPr>
        <p:txBody>
          <a:bodyPr/>
          <a:lstStyle/>
          <a:p>
            <a:r>
              <a:rPr lang="ru-RU" sz="3200" b="1" smtClean="0">
                <a:solidFill>
                  <a:schemeClr val="accent2"/>
                </a:solidFill>
              </a:rPr>
              <a:t>Основные задачи организации системы мониторинга поверхностных вод</a:t>
            </a:r>
          </a:p>
        </p:txBody>
      </p:sp>
      <p:sp>
        <p:nvSpPr>
          <p:cNvPr id="89091" name="Rectangle 4"/>
          <p:cNvSpPr>
            <a:spLocks noChangeArrowheads="1"/>
          </p:cNvSpPr>
          <p:nvPr/>
        </p:nvSpPr>
        <p:spPr bwMode="auto">
          <a:xfrm>
            <a:off x="250825" y="1243013"/>
            <a:ext cx="8642350" cy="1465262"/>
          </a:xfrm>
          <a:prstGeom prst="rect">
            <a:avLst/>
          </a:prstGeom>
          <a:noFill/>
          <a:ln w="9525">
            <a:noFill/>
            <a:miter lim="800000"/>
            <a:headEnd/>
            <a:tailEnd/>
          </a:ln>
        </p:spPr>
        <p:txBody>
          <a:bodyPr anchor="ctr">
            <a:spAutoFit/>
          </a:bodyPr>
          <a:lstStyle/>
          <a:p>
            <a:pPr algn="just"/>
            <a:r>
              <a:rPr lang="ru-RU" b="1" i="1"/>
              <a:t>Мониторинг поверхностных вод</a:t>
            </a:r>
            <a:r>
              <a:rPr lang="ru-RU"/>
              <a:t> – система последовательных наблюдений, сбора и обработки данных о состоянии водных объектов, а также прогноза их изменений и разработки научно-обоснованных рекомендаций для принятия управленческих решений по улучшению состояния вод.</a:t>
            </a:r>
          </a:p>
        </p:txBody>
      </p:sp>
      <p:sp>
        <p:nvSpPr>
          <p:cNvPr id="89092" name="Rectangle 5"/>
          <p:cNvSpPr>
            <a:spLocks noChangeArrowheads="1"/>
          </p:cNvSpPr>
          <p:nvPr/>
        </p:nvSpPr>
        <p:spPr bwMode="auto">
          <a:xfrm>
            <a:off x="250825" y="2827338"/>
            <a:ext cx="8569325" cy="1465262"/>
          </a:xfrm>
          <a:prstGeom prst="rect">
            <a:avLst/>
          </a:prstGeom>
          <a:noFill/>
          <a:ln w="9525">
            <a:noFill/>
            <a:miter lim="800000"/>
            <a:headEnd/>
            <a:tailEnd/>
          </a:ln>
        </p:spPr>
        <p:txBody>
          <a:bodyPr anchor="ctr">
            <a:spAutoFit/>
          </a:bodyPr>
          <a:lstStyle/>
          <a:p>
            <a:pPr algn="just"/>
            <a:r>
              <a:rPr lang="ru-RU"/>
              <a:t>Основными задачами мониторинга поверхностных вод являются наблюдение, оценка и прогноз качества воды. Система мониторинга вод выполняет лишь информационную роль и не охватывает элементы управления, т. к. является составляющей системы мониторинга окружающей среды.</a:t>
            </a:r>
          </a:p>
        </p:txBody>
      </p:sp>
      <p:sp>
        <p:nvSpPr>
          <p:cNvPr id="89093" name="Rectangle 6"/>
          <p:cNvSpPr>
            <a:spLocks noChangeArrowheads="1"/>
          </p:cNvSpPr>
          <p:nvPr/>
        </p:nvSpPr>
        <p:spPr bwMode="auto">
          <a:xfrm>
            <a:off x="323850" y="4529138"/>
            <a:ext cx="8424863" cy="915987"/>
          </a:xfrm>
          <a:prstGeom prst="rect">
            <a:avLst/>
          </a:prstGeom>
          <a:noFill/>
          <a:ln w="9525">
            <a:noFill/>
            <a:miter lim="800000"/>
            <a:headEnd/>
            <a:tailEnd/>
          </a:ln>
        </p:spPr>
        <p:txBody>
          <a:bodyPr anchor="ctr">
            <a:spAutoFit/>
          </a:bodyPr>
          <a:lstStyle/>
          <a:p>
            <a:pPr algn="just"/>
            <a:r>
              <a:rPr lang="ru-RU"/>
              <a:t>Целью внедрения системы наблюдений за водными объектами является получение информации о естественном качестве воды и оценка изменения качества воды в результате влияния антропогенных факторов.</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6" descr="seawater-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0114" name="Rectangle 4"/>
          <p:cNvSpPr>
            <a:spLocks noChangeArrowheads="1"/>
          </p:cNvSpPr>
          <p:nvPr/>
        </p:nvSpPr>
        <p:spPr bwMode="auto">
          <a:xfrm>
            <a:off x="323850" y="665163"/>
            <a:ext cx="8501063" cy="3201987"/>
          </a:xfrm>
          <a:prstGeom prst="rect">
            <a:avLst/>
          </a:prstGeom>
          <a:noFill/>
          <a:ln w="9525">
            <a:noFill/>
            <a:miter lim="800000"/>
            <a:headEnd/>
            <a:tailEnd/>
          </a:ln>
        </p:spPr>
        <p:txBody>
          <a:bodyPr anchor="ctr">
            <a:spAutoFit/>
          </a:bodyPr>
          <a:lstStyle/>
          <a:p>
            <a:pPr indent="685800" algn="ctr"/>
            <a:r>
              <a:rPr lang="ru-RU" sz="3200" b="1">
                <a:solidFill>
                  <a:schemeClr val="accent2"/>
                </a:solidFill>
              </a:rPr>
              <a:t>Служба наблюдения решает следующие задачи:</a:t>
            </a:r>
          </a:p>
          <a:p>
            <a:pPr indent="685800" algn="ctr"/>
            <a:endParaRPr lang="ru-RU" sz="3200" b="1">
              <a:solidFill>
                <a:schemeClr val="accent2"/>
              </a:solidFill>
            </a:endParaRPr>
          </a:p>
          <a:p>
            <a:pPr indent="685800" algn="just">
              <a:buFontTx/>
              <a:buChar char="•"/>
            </a:pPr>
            <a:r>
              <a:rPr lang="ru-RU"/>
              <a:t> наблюдение за уровнем загрязнения по физическим, химическим и биологическим показателям;</a:t>
            </a:r>
          </a:p>
          <a:p>
            <a:pPr indent="685800" algn="just">
              <a:buFontTx/>
              <a:buChar char="•"/>
            </a:pPr>
            <a:r>
              <a:rPr lang="ru-RU"/>
              <a:t> изучение динамики содержания вредных веществ и выявления условий, при которых осуществляется колебание уровня загрязнения;</a:t>
            </a:r>
          </a:p>
          <a:p>
            <a:pPr indent="685800" algn="just">
              <a:buFontTx/>
              <a:buChar char="•"/>
            </a:pPr>
            <a:r>
              <a:rPr lang="ru-RU"/>
              <a:t> изучение закономерностей процессов самоочистки и накопления  загрязняющих веществ в донных отложениях.</a:t>
            </a:r>
          </a:p>
        </p:txBody>
      </p:sp>
      <p:sp>
        <p:nvSpPr>
          <p:cNvPr id="90115" name="Rectangle 5"/>
          <p:cNvSpPr>
            <a:spLocks noChangeArrowheads="1"/>
          </p:cNvSpPr>
          <p:nvPr/>
        </p:nvSpPr>
        <p:spPr bwMode="auto">
          <a:xfrm>
            <a:off x="292100" y="4437063"/>
            <a:ext cx="8456613" cy="1465262"/>
          </a:xfrm>
          <a:prstGeom prst="rect">
            <a:avLst/>
          </a:prstGeom>
          <a:noFill/>
          <a:ln w="9525">
            <a:noFill/>
            <a:miter lim="800000"/>
            <a:headEnd/>
            <a:tailEnd/>
          </a:ln>
        </p:spPr>
        <p:txBody>
          <a:bodyPr anchor="ctr">
            <a:spAutoFit/>
          </a:bodyPr>
          <a:lstStyle/>
          <a:p>
            <a:pPr algn="just"/>
            <a:r>
              <a:rPr lang="ru-RU"/>
              <a:t>	Систему мониторинга пресных вод формируют на 344 станциях: 240 – на реках, 43 – на озерах, 61 – на источниках подземных вод. Наблюдения проводятся как на загрязненных, так и на незагрязненных территориях. Центр управления этой системы находится в Канадском центре континентальных вод (г. Барлингтон).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6" descr="seawater-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1138" name="Rectangle 4"/>
          <p:cNvSpPr>
            <a:spLocks noChangeArrowheads="1"/>
          </p:cNvSpPr>
          <p:nvPr/>
        </p:nvSpPr>
        <p:spPr bwMode="auto">
          <a:xfrm>
            <a:off x="323850" y="339725"/>
            <a:ext cx="8208963" cy="2289175"/>
          </a:xfrm>
          <a:prstGeom prst="rect">
            <a:avLst/>
          </a:prstGeom>
          <a:noFill/>
          <a:ln w="9525">
            <a:noFill/>
            <a:miter lim="800000"/>
            <a:headEnd/>
            <a:tailEnd/>
          </a:ln>
        </p:spPr>
        <p:txBody>
          <a:bodyPr anchor="ctr">
            <a:spAutoFit/>
          </a:bodyPr>
          <a:lstStyle/>
          <a:p>
            <a:pPr indent="457200" algn="just"/>
            <a:r>
              <a:rPr lang="ru-RU"/>
              <a:t>	</a:t>
            </a:r>
            <a:r>
              <a:rPr lang="ru-RU" b="1">
                <a:solidFill>
                  <a:schemeClr val="accent2"/>
                </a:solidFill>
              </a:rPr>
              <a:t>На основе долгосрочных глобальных исследований были сделаны выводы про загрязнение пресных вод:</a:t>
            </a:r>
          </a:p>
          <a:p>
            <a:pPr indent="457200" algn="just"/>
            <a:endParaRPr lang="ru-RU" b="1">
              <a:solidFill>
                <a:schemeClr val="accent2"/>
              </a:solidFill>
            </a:endParaRPr>
          </a:p>
          <a:p>
            <a:pPr indent="457200" algn="just">
              <a:buFontTx/>
              <a:buChar char="•"/>
            </a:pPr>
            <a:r>
              <a:rPr lang="ru-RU"/>
              <a:t>В слаборазвитых странах загрязнение воды осуществляется в основном бытовыми сточными водами;</a:t>
            </a:r>
          </a:p>
          <a:p>
            <a:pPr indent="457200" algn="just">
              <a:buFontTx/>
              <a:buChar char="•"/>
            </a:pPr>
            <a:r>
              <a:rPr lang="ru-RU"/>
              <a:t>В развивающихся странах – стоками всех видов;</a:t>
            </a:r>
          </a:p>
          <a:p>
            <a:pPr indent="457200" algn="just">
              <a:buFontTx/>
              <a:buChar char="•"/>
            </a:pPr>
            <a:r>
              <a:rPr lang="ru-RU"/>
              <a:t>В развитых странах загрязненность воды уменьшается, а ее максимум приходится на 30 – 60-е годы 20 века.  </a:t>
            </a:r>
          </a:p>
        </p:txBody>
      </p:sp>
      <p:sp>
        <p:nvSpPr>
          <p:cNvPr id="91139" name="Rectangle 5"/>
          <p:cNvSpPr>
            <a:spLocks noChangeArrowheads="1"/>
          </p:cNvSpPr>
          <p:nvPr/>
        </p:nvSpPr>
        <p:spPr bwMode="auto">
          <a:xfrm>
            <a:off x="395288" y="3213100"/>
            <a:ext cx="8137525" cy="1465263"/>
          </a:xfrm>
          <a:prstGeom prst="rect">
            <a:avLst/>
          </a:prstGeom>
          <a:noFill/>
          <a:ln w="9525">
            <a:noFill/>
            <a:miter lim="800000"/>
            <a:headEnd/>
            <a:tailEnd/>
          </a:ln>
        </p:spPr>
        <p:txBody>
          <a:bodyPr anchor="ctr">
            <a:spAutoFit/>
          </a:bodyPr>
          <a:lstStyle/>
          <a:p>
            <a:pPr algn="just"/>
            <a:r>
              <a:rPr lang="ru-RU"/>
              <a:t>	К ведущим объектам государственного мониторинга относят: Министерство экологии и природных ресурсов, гидрометеослужбы, геологические территориальные организации, МЧС, МОЗ, Министерство аграрной политики, госкомитет водного хозяйства и госкомитет строительства и архитектуры.</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a:xfrm>
            <a:off x="468313" y="0"/>
            <a:ext cx="8229600" cy="576263"/>
          </a:xfrm>
        </p:spPr>
        <p:txBody>
          <a:bodyPr/>
          <a:lstStyle/>
          <a:p>
            <a:r>
              <a:rPr lang="ru-RU" sz="2400" b="1" smtClean="0">
                <a:solidFill>
                  <a:schemeClr val="accent2"/>
                </a:solidFill>
                <a:latin typeface="Arial" charset="0"/>
              </a:rPr>
              <a:t>ПУНКТЫ НАБЛЮДЕНИЙ</a:t>
            </a:r>
          </a:p>
        </p:txBody>
      </p:sp>
      <p:pic>
        <p:nvPicPr>
          <p:cNvPr id="92162" name="Picture 6" descr="water"/>
          <p:cNvPicPr>
            <a:picLocks noChangeAspect="1" noChangeArrowheads="1"/>
          </p:cNvPicPr>
          <p:nvPr/>
        </p:nvPicPr>
        <p:blipFill>
          <a:blip r:embed="rId2"/>
          <a:srcRect/>
          <a:stretch>
            <a:fillRect/>
          </a:stretch>
        </p:blipFill>
        <p:spPr bwMode="auto">
          <a:xfrm>
            <a:off x="539750" y="3860800"/>
            <a:ext cx="7939088" cy="2997200"/>
          </a:xfrm>
          <a:prstGeom prst="rect">
            <a:avLst/>
          </a:prstGeom>
          <a:noFill/>
          <a:ln w="9525">
            <a:noFill/>
            <a:miter lim="800000"/>
            <a:headEnd/>
            <a:tailEnd/>
          </a:ln>
        </p:spPr>
      </p:pic>
      <p:sp>
        <p:nvSpPr>
          <p:cNvPr id="92163" name="Rectangle 7"/>
          <p:cNvSpPr>
            <a:spLocks noChangeArrowheads="1"/>
          </p:cNvSpPr>
          <p:nvPr/>
        </p:nvSpPr>
        <p:spPr bwMode="auto">
          <a:xfrm>
            <a:off x="34925" y="620713"/>
            <a:ext cx="8424863" cy="915987"/>
          </a:xfrm>
          <a:prstGeom prst="rect">
            <a:avLst/>
          </a:prstGeom>
          <a:noFill/>
          <a:ln w="9525">
            <a:noFill/>
            <a:miter lim="800000"/>
            <a:headEnd/>
            <a:tailEnd/>
          </a:ln>
        </p:spPr>
        <p:txBody>
          <a:bodyPr anchor="ctr">
            <a:spAutoFit/>
          </a:bodyPr>
          <a:lstStyle/>
          <a:p>
            <a:pPr algn="just"/>
            <a:r>
              <a:rPr lang="ru-RU" i="1"/>
              <a:t>	</a:t>
            </a:r>
            <a:r>
              <a:rPr lang="ru-RU" b="1" i="1">
                <a:solidFill>
                  <a:schemeClr val="accent2"/>
                </a:solidFill>
              </a:rPr>
              <a:t>Пункт наблюдений</a:t>
            </a:r>
            <a:r>
              <a:rPr lang="ru-RU"/>
              <a:t> представляет собой место на водоеме или водотоке, где проводится комплекс работ для получения данных про количественные и качественные характеристики воды. </a:t>
            </a:r>
          </a:p>
        </p:txBody>
      </p:sp>
      <p:sp>
        <p:nvSpPr>
          <p:cNvPr id="92164" name="Rectangle 8"/>
          <p:cNvSpPr>
            <a:spLocks noChangeArrowheads="1"/>
          </p:cNvSpPr>
          <p:nvPr/>
        </p:nvSpPr>
        <p:spPr bwMode="auto">
          <a:xfrm>
            <a:off x="107950" y="1571625"/>
            <a:ext cx="8458200" cy="2289175"/>
          </a:xfrm>
          <a:prstGeom prst="rect">
            <a:avLst/>
          </a:prstGeom>
          <a:noFill/>
          <a:ln w="9525">
            <a:noFill/>
            <a:miter lim="800000"/>
            <a:headEnd/>
            <a:tailEnd/>
          </a:ln>
        </p:spPr>
        <p:txBody>
          <a:bodyPr anchor="ctr">
            <a:spAutoFit/>
          </a:bodyPr>
          <a:lstStyle/>
          <a:p>
            <a:pPr indent="457200" algn="just"/>
            <a:r>
              <a:rPr lang="ru-RU" i="1"/>
              <a:t>	</a:t>
            </a:r>
            <a:r>
              <a:rPr lang="ru-RU" b="1" i="1">
                <a:solidFill>
                  <a:schemeClr val="accent2"/>
                </a:solidFill>
              </a:rPr>
              <a:t>Створ пункта назначения</a:t>
            </a:r>
            <a:r>
              <a:rPr lang="ru-RU"/>
              <a:t>  – условный поперечный разрез водоема или водотока, где проводится комплекс робот по получению информации о качестве воды. </a:t>
            </a:r>
          </a:p>
          <a:p>
            <a:pPr indent="457200" algn="just"/>
            <a:r>
              <a:rPr lang="ru-RU" i="1"/>
              <a:t>	</a:t>
            </a:r>
            <a:r>
              <a:rPr lang="ru-RU" b="1" i="1">
                <a:solidFill>
                  <a:schemeClr val="accent2"/>
                </a:solidFill>
              </a:rPr>
              <a:t>Вертикаль створа</a:t>
            </a:r>
            <a:r>
              <a:rPr lang="ru-RU"/>
              <a:t> – условная вертикальная линия от водной поверхности до дна водотока, на которой осуществляются исследования по получению информации  о качестве воды. </a:t>
            </a:r>
            <a:endParaRPr lang="ru-RU" i="1"/>
          </a:p>
          <a:p>
            <a:pPr indent="457200" algn="just"/>
            <a:r>
              <a:rPr lang="ru-RU" i="1"/>
              <a:t>	</a:t>
            </a:r>
            <a:r>
              <a:rPr lang="ru-RU" b="1" i="1">
                <a:solidFill>
                  <a:schemeClr val="accent2"/>
                </a:solidFill>
              </a:rPr>
              <a:t>Горизонт створа</a:t>
            </a:r>
            <a:r>
              <a:rPr lang="ru-RU"/>
              <a:t> – зона на вертикале где выполняется комплекс исследований по получению информации о качестве воды.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p:txBody>
          <a:bodyPr/>
          <a:lstStyle/>
          <a:p>
            <a:r>
              <a:rPr lang="ru-RU" sz="4000" b="1" smtClean="0">
                <a:solidFill>
                  <a:schemeClr val="accent2"/>
                </a:solidFill>
              </a:rPr>
              <a:t>Программы наблюдений за гидрологическими показателями</a:t>
            </a:r>
          </a:p>
        </p:txBody>
      </p:sp>
      <p:graphicFrame>
        <p:nvGraphicFramePr>
          <p:cNvPr id="93320" name="Group 136"/>
          <p:cNvGraphicFramePr>
            <a:graphicFrameLocks noGrp="1"/>
          </p:cNvGraphicFramePr>
          <p:nvPr/>
        </p:nvGraphicFramePr>
        <p:xfrm>
          <a:off x="179388" y="1587500"/>
          <a:ext cx="8713787" cy="5397500"/>
        </p:xfrm>
        <a:graphic>
          <a:graphicData uri="http://schemas.openxmlformats.org/drawingml/2006/table">
            <a:tbl>
              <a:tblPr/>
              <a:tblGrid>
                <a:gridCol w="2301875"/>
                <a:gridCol w="6411912"/>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Вид программы</a:t>
                      </a:r>
                      <a:endParaRPr kumimoji="0" lang="ru-RU"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Контролируемые параметры</a:t>
                      </a:r>
                      <a:endParaRPr kumimoji="0" lang="ru-RU"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Сокращенная-1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Гидрологические: </a:t>
                      </a:r>
                      <a:r>
                        <a:rPr kumimoji="0" lang="ru-RU" sz="1600" b="0" i="0" u="none" strike="noStrike" cap="none" normalizeH="0" baseline="0" smtClean="0">
                          <a:ln>
                            <a:noFill/>
                          </a:ln>
                          <a:solidFill>
                            <a:schemeClr val="tx1"/>
                          </a:solidFill>
                          <a:effectLst/>
                          <a:latin typeface="Arial" charset="0"/>
                          <a:cs typeface="Times New Roman" pitchFamily="18" charset="0"/>
                        </a:rPr>
                        <a:t>расход воды на водотоках м</a:t>
                      </a:r>
                      <a:r>
                        <a:rPr kumimoji="0" lang="ru-RU" sz="1600" b="0" i="0" u="none" strike="noStrike" cap="none" normalizeH="0" baseline="30000" smtClean="0">
                          <a:ln>
                            <a:noFill/>
                          </a:ln>
                          <a:solidFill>
                            <a:schemeClr val="tx1"/>
                          </a:solidFill>
                          <a:effectLst/>
                          <a:latin typeface="Arial" charset="0"/>
                          <a:cs typeface="Times New Roman" pitchFamily="18" charset="0"/>
                        </a:rPr>
                        <a:t>3</a:t>
                      </a:r>
                      <a:r>
                        <a:rPr kumimoji="0" lang="ru-RU" sz="1600" b="0" i="0" u="none" strike="noStrike" cap="none" normalizeH="0" baseline="0" smtClean="0">
                          <a:ln>
                            <a:noFill/>
                          </a:ln>
                          <a:solidFill>
                            <a:schemeClr val="tx1"/>
                          </a:solidFill>
                          <a:effectLst/>
                          <a:latin typeface="Arial" charset="0"/>
                          <a:cs typeface="Times New Roman" pitchFamily="18" charset="0"/>
                        </a:rPr>
                        <a:t>/с; уровень воды, м</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Гидрохимические: </a:t>
                      </a:r>
                      <a:r>
                        <a:rPr kumimoji="0" lang="ru-RU" sz="1600" b="0" i="0" u="none" strike="noStrike" cap="none" normalizeH="0" baseline="0" smtClean="0">
                          <a:ln>
                            <a:noFill/>
                          </a:ln>
                          <a:solidFill>
                            <a:schemeClr val="tx1"/>
                          </a:solidFill>
                          <a:effectLst/>
                          <a:latin typeface="Arial" charset="0"/>
                          <a:cs typeface="Times New Roman" pitchFamily="18" charset="0"/>
                        </a:rPr>
                        <a:t>электропроводимость, концентрация кислорода, мг/л;</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Сокращенная-2</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Гидрохимические:</a:t>
                      </a:r>
                      <a:r>
                        <a:rPr kumimoji="0" lang="ru-RU" sz="1600" b="0" i="0" u="none" strike="noStrike" cap="none" normalizeH="0" baseline="0" smtClean="0">
                          <a:ln>
                            <a:noFill/>
                          </a:ln>
                          <a:solidFill>
                            <a:schemeClr val="tx1"/>
                          </a:solidFill>
                          <a:effectLst/>
                          <a:latin typeface="Arial" charset="0"/>
                          <a:cs typeface="Times New Roman" pitchFamily="18" charset="0"/>
                        </a:rPr>
                        <a:t> температура, </a:t>
                      </a:r>
                      <a:r>
                        <a:rPr kumimoji="0" lang="ru-RU" sz="1600" b="0" i="0" u="none" strike="noStrike" cap="none" normalizeH="0" baseline="30000" smtClean="0">
                          <a:ln>
                            <a:noFill/>
                          </a:ln>
                          <a:solidFill>
                            <a:schemeClr val="tx1"/>
                          </a:solidFill>
                          <a:effectLst/>
                          <a:latin typeface="Arial" charset="0"/>
                          <a:cs typeface="Times New Roman" pitchFamily="18" charset="0"/>
                        </a:rPr>
                        <a:t>О</a:t>
                      </a:r>
                      <a:r>
                        <a:rPr kumimoji="0" lang="ru-RU" sz="1600" b="0" i="0" u="none" strike="noStrike" cap="none" normalizeH="0" baseline="0" smtClean="0">
                          <a:ln>
                            <a:noFill/>
                          </a:ln>
                          <a:solidFill>
                            <a:schemeClr val="tx1"/>
                          </a:solidFill>
                          <a:effectLst/>
                          <a:latin typeface="Arial" charset="0"/>
                          <a:cs typeface="Times New Roman" pitchFamily="18" charset="0"/>
                        </a:rPr>
                        <a:t>С; показатель рН; концентрация загрязняющих веществ, мг/л.</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Сокращенная-3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Гидрологические:</a:t>
                      </a:r>
                      <a:r>
                        <a:rPr kumimoji="0" lang="ru-RU" sz="1600" b="0" i="0" u="none" strike="noStrike" cap="none" normalizeH="0" baseline="0" smtClean="0">
                          <a:ln>
                            <a:noFill/>
                          </a:ln>
                          <a:solidFill>
                            <a:schemeClr val="tx1"/>
                          </a:solidFill>
                          <a:effectLst/>
                          <a:latin typeface="Arial" charset="0"/>
                          <a:cs typeface="Times New Roman" pitchFamily="18" charset="0"/>
                        </a:rPr>
                        <a:t> скорость течения, м/с; </a:t>
                      </a:r>
                      <a:r>
                        <a:rPr kumimoji="0" lang="ru-RU" sz="1600" b="0" i="1" u="none" strike="noStrike" cap="none" normalizeH="0" baseline="0" smtClean="0">
                          <a:ln>
                            <a:noFill/>
                          </a:ln>
                          <a:solidFill>
                            <a:schemeClr val="tx1"/>
                          </a:solidFill>
                          <a:effectLst/>
                          <a:latin typeface="Arial" charset="0"/>
                          <a:cs typeface="Times New Roman" pitchFamily="18" charset="0"/>
                        </a:rPr>
                        <a:t>Гидрохимические: </a:t>
                      </a:r>
                      <a:r>
                        <a:rPr kumimoji="0" lang="ru-RU" sz="1600" b="0" i="0" u="none" strike="noStrike" cap="none" normalizeH="0" baseline="0" smtClean="0">
                          <a:ln>
                            <a:noFill/>
                          </a:ln>
                          <a:solidFill>
                            <a:schemeClr val="tx1"/>
                          </a:solidFill>
                          <a:effectLst/>
                          <a:latin typeface="Arial" charset="0"/>
                          <a:cs typeface="Times New Roman" pitchFamily="18" charset="0"/>
                        </a:rPr>
                        <a:t>концентрация взвешенных веществ; БПК и ХПК, мг/л.</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Самовосстановления: </a:t>
                      </a:r>
                      <a:r>
                        <a:rPr kumimoji="0" lang="ru-RU" sz="1600" b="0" i="0" u="none" strike="noStrike" cap="none" normalizeH="0" baseline="0" smtClean="0">
                          <a:ln>
                            <a:noFill/>
                          </a:ln>
                          <a:solidFill>
                            <a:schemeClr val="tx1"/>
                          </a:solidFill>
                          <a:effectLst/>
                          <a:latin typeface="Arial" charset="0"/>
                          <a:cs typeface="Times New Roman" pitchFamily="18" charset="0"/>
                        </a:rPr>
                        <a:t>концентрация кислорода, мг/л; содержание органических веществ, мг/дм</a:t>
                      </a:r>
                      <a:r>
                        <a:rPr kumimoji="0" lang="ru-RU" sz="1600" b="0" i="0" u="none" strike="noStrike" cap="none" normalizeH="0" baseline="30000" smtClean="0">
                          <a:ln>
                            <a:noFill/>
                          </a:ln>
                          <a:solidFill>
                            <a:schemeClr val="tx1"/>
                          </a:solidFill>
                          <a:effectLst/>
                          <a:latin typeface="Arial" charset="0"/>
                          <a:cs typeface="Times New Roman" pitchFamily="18" charset="0"/>
                        </a:rPr>
                        <a:t>3</a:t>
                      </a:r>
                      <a:r>
                        <a:rPr kumimoji="0" lang="ru-RU" sz="1600" b="0" i="0" u="none" strike="noStrike" cap="none" normalizeH="0" baseline="0" smtClean="0">
                          <a:ln>
                            <a:noFill/>
                          </a:ln>
                          <a:solidFill>
                            <a:schemeClr val="tx1"/>
                          </a:solidFill>
                          <a:effectLst/>
                          <a:latin typeface="Arial" charset="0"/>
                          <a:cs typeface="Times New Roman" pitchFamily="18" charset="0"/>
                        </a:rPr>
                        <a:t> </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1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Обязательная</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Times New Roman" pitchFamily="18" charset="0"/>
                        </a:rPr>
                        <a:t>Гидрохимические: </a:t>
                      </a:r>
                      <a:r>
                        <a:rPr kumimoji="0" lang="ru-RU" sz="1600" b="0" i="0" u="none" strike="noStrike" cap="none" normalizeH="0" baseline="0" smtClean="0">
                          <a:ln>
                            <a:noFill/>
                          </a:ln>
                          <a:solidFill>
                            <a:schemeClr val="tx1"/>
                          </a:solidFill>
                          <a:effectLst/>
                          <a:latin typeface="Arial" charset="0"/>
                          <a:cs typeface="Times New Roman" pitchFamily="18" charset="0"/>
                        </a:rPr>
                        <a:t>органолептические, ОВП </a:t>
                      </a:r>
                      <a:r>
                        <a:rPr kumimoji="0" lang="en-US" sz="1600" b="0" i="0" u="none" strike="noStrike" cap="none" normalizeH="0" baseline="0" smtClean="0">
                          <a:ln>
                            <a:noFill/>
                          </a:ln>
                          <a:solidFill>
                            <a:schemeClr val="tx1"/>
                          </a:solidFill>
                          <a:effectLst/>
                          <a:latin typeface="Arial" charset="0"/>
                          <a:cs typeface="Times New Roman" pitchFamily="18" charset="0"/>
                        </a:rPr>
                        <a:t>Eh</a:t>
                      </a:r>
                      <a:r>
                        <a:rPr kumimoji="0" lang="ru-RU" sz="1600" b="0" i="0" u="none" strike="noStrike" cap="none" normalizeH="0" baseline="0" smtClean="0">
                          <a:ln>
                            <a:noFill/>
                          </a:ln>
                          <a:solidFill>
                            <a:schemeClr val="tx1"/>
                          </a:solidFill>
                          <a:effectLst/>
                          <a:latin typeface="Arial" charset="0"/>
                          <a:cs typeface="Times New Roman" pitchFamily="18" charset="0"/>
                        </a:rPr>
                        <a:t> (мВ); концентрация ионов: </a:t>
                      </a:r>
                      <a:r>
                        <a:rPr kumimoji="0" lang="en-US" sz="1600" b="0" i="0" u="none" strike="noStrike" cap="none" normalizeH="0" baseline="0" smtClean="0">
                          <a:ln>
                            <a:noFill/>
                          </a:ln>
                          <a:solidFill>
                            <a:schemeClr val="tx1"/>
                          </a:solidFill>
                          <a:effectLst/>
                          <a:latin typeface="Arial" charset="0"/>
                          <a:cs typeface="Times New Roman" pitchFamily="18" charset="0"/>
                        </a:rPr>
                        <a:t>Ca</a:t>
                      </a:r>
                      <a:r>
                        <a:rPr kumimoji="0" lang="ru-RU" sz="1600" b="0" i="0" u="none" strike="noStrike" cap="none" normalizeH="0" baseline="0" smtClean="0">
                          <a:ln>
                            <a:noFill/>
                          </a:ln>
                          <a:solidFill>
                            <a:schemeClr val="tx1"/>
                          </a:solidFill>
                          <a:effectLst/>
                          <a:latin typeface="Arial" charset="0"/>
                          <a:cs typeface="Times New Roman" pitchFamily="18" charset="0"/>
                        </a:rPr>
                        <a:t>, </a:t>
                      </a:r>
                      <a:r>
                        <a:rPr kumimoji="0" lang="en-US" sz="1600" b="0" i="0" u="none" strike="noStrike" cap="none" normalizeH="0" baseline="0" smtClean="0">
                          <a:ln>
                            <a:noFill/>
                          </a:ln>
                          <a:solidFill>
                            <a:schemeClr val="tx1"/>
                          </a:solidFill>
                          <a:effectLst/>
                          <a:latin typeface="Arial" charset="0"/>
                          <a:cs typeface="Times New Roman" pitchFamily="18" charset="0"/>
                        </a:rPr>
                        <a:t>Mg</a:t>
                      </a:r>
                      <a:r>
                        <a:rPr kumimoji="0" lang="ru-RU" sz="1600" b="0" i="0" u="none" strike="noStrike" cap="none" normalizeH="0" baseline="0" smtClean="0">
                          <a:ln>
                            <a:noFill/>
                          </a:ln>
                          <a:solidFill>
                            <a:schemeClr val="tx1"/>
                          </a:solidFill>
                          <a:effectLst/>
                          <a:latin typeface="Arial" charset="0"/>
                          <a:cs typeface="Times New Roman" pitchFamily="18" charset="0"/>
                        </a:rPr>
                        <a:t>, </a:t>
                      </a:r>
                      <a:r>
                        <a:rPr kumimoji="0" lang="en-US" sz="1600" b="0" i="0" u="none" strike="noStrike" cap="none" normalizeH="0" baseline="0" smtClean="0">
                          <a:ln>
                            <a:noFill/>
                          </a:ln>
                          <a:solidFill>
                            <a:schemeClr val="tx1"/>
                          </a:solidFill>
                          <a:effectLst/>
                          <a:latin typeface="Arial" charset="0"/>
                          <a:cs typeface="Times New Roman" pitchFamily="18" charset="0"/>
                        </a:rPr>
                        <a:t>Na</a:t>
                      </a:r>
                      <a:r>
                        <a:rPr kumimoji="0" lang="ru-RU" sz="1600" b="0" i="0" u="none" strike="noStrike" cap="none" normalizeH="0" baseline="0" smtClean="0">
                          <a:ln>
                            <a:noFill/>
                          </a:ln>
                          <a:solidFill>
                            <a:schemeClr val="tx1"/>
                          </a:solidFill>
                          <a:effectLst/>
                          <a:latin typeface="Arial" charset="0"/>
                          <a:cs typeface="Times New Roman" pitchFamily="18" charset="0"/>
                        </a:rPr>
                        <a:t>, </a:t>
                      </a:r>
                      <a:r>
                        <a:rPr kumimoji="0" lang="en-US" sz="1600" b="0" i="0" u="none" strike="noStrike" cap="none" normalizeH="0" baseline="0" smtClean="0">
                          <a:ln>
                            <a:noFill/>
                          </a:ln>
                          <a:solidFill>
                            <a:schemeClr val="tx1"/>
                          </a:solidFill>
                          <a:effectLst/>
                          <a:latin typeface="Arial" charset="0"/>
                          <a:cs typeface="Times New Roman" pitchFamily="18" charset="0"/>
                        </a:rPr>
                        <a:t>Cl</a:t>
                      </a:r>
                      <a:r>
                        <a:rPr kumimoji="0" lang="ru-RU" sz="1600" b="0" i="0" u="none" strike="noStrike" cap="none" normalizeH="0" baseline="0" smtClean="0">
                          <a:ln>
                            <a:noFill/>
                          </a:ln>
                          <a:solidFill>
                            <a:schemeClr val="tx1"/>
                          </a:solidFill>
                          <a:effectLst/>
                          <a:latin typeface="Arial" charset="0"/>
                          <a:cs typeface="Times New Roman" pitchFamily="18" charset="0"/>
                        </a:rPr>
                        <a:t>, </a:t>
                      </a:r>
                      <a:r>
                        <a:rPr kumimoji="0" lang="en-US" sz="1600" b="0" i="0" u="none" strike="noStrike" cap="none" normalizeH="0" baseline="0" smtClean="0">
                          <a:ln>
                            <a:noFill/>
                          </a:ln>
                          <a:solidFill>
                            <a:schemeClr val="tx1"/>
                          </a:solidFill>
                          <a:effectLst/>
                          <a:latin typeface="Arial" charset="0"/>
                          <a:cs typeface="Times New Roman" pitchFamily="18" charset="0"/>
                        </a:rPr>
                        <a:t>Fe</a:t>
                      </a:r>
                      <a:r>
                        <a:rPr kumimoji="0" lang="ru-RU" sz="1600" b="0" i="0" u="none" strike="noStrike" cap="none" normalizeH="0" baseline="0" smtClean="0">
                          <a:ln>
                            <a:noFill/>
                          </a:ln>
                          <a:solidFill>
                            <a:schemeClr val="tx1"/>
                          </a:solidFill>
                          <a:effectLst/>
                          <a:latin typeface="Arial" charset="0"/>
                          <a:cs typeface="Times New Roman" pitchFamily="18" charset="0"/>
                        </a:rPr>
                        <a:t>, </a:t>
                      </a:r>
                      <a:r>
                        <a:rPr kumimoji="0" lang="en-US" sz="1600" b="0" i="0" u="none" strike="noStrike" cap="none" normalizeH="0" baseline="0" smtClean="0">
                          <a:ln>
                            <a:noFill/>
                          </a:ln>
                          <a:solidFill>
                            <a:schemeClr val="tx1"/>
                          </a:solidFill>
                          <a:effectLst/>
                          <a:latin typeface="Arial" charset="0"/>
                          <a:cs typeface="Times New Roman" pitchFamily="18" charset="0"/>
                        </a:rPr>
                        <a:t>Si</a:t>
                      </a:r>
                      <a:r>
                        <a:rPr kumimoji="0" lang="ru-RU" sz="1600" b="0" i="0" u="none" strike="noStrike" cap="none" normalizeH="0" baseline="0" smtClean="0">
                          <a:ln>
                            <a:noFill/>
                          </a:ln>
                          <a:solidFill>
                            <a:schemeClr val="tx1"/>
                          </a:solidFill>
                          <a:effectLst/>
                          <a:latin typeface="Arial" charset="0"/>
                          <a:cs typeface="Times New Roman" pitchFamily="18" charset="0"/>
                        </a:rPr>
                        <a:t> (мг/л); концентрация нефтепродуктов и ПАВ, пестицидов, и соединений тяжелых металлов.</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a:xfrm>
            <a:off x="468313" y="0"/>
            <a:ext cx="8229600" cy="1143000"/>
          </a:xfrm>
        </p:spPr>
        <p:txBody>
          <a:bodyPr/>
          <a:lstStyle/>
          <a:p>
            <a:r>
              <a:rPr lang="ru-RU" sz="2400" b="1" smtClean="0">
                <a:solidFill>
                  <a:schemeClr val="accent2"/>
                </a:solidFill>
                <a:latin typeface="Arial" charset="0"/>
              </a:rPr>
              <a:t>Оборудование и системы контроля </a:t>
            </a:r>
            <a:br>
              <a:rPr lang="ru-RU" sz="2400" b="1" smtClean="0">
                <a:solidFill>
                  <a:schemeClr val="accent2"/>
                </a:solidFill>
                <a:latin typeface="Arial" charset="0"/>
              </a:rPr>
            </a:br>
            <a:r>
              <a:rPr lang="ru-RU" sz="2400" b="1" smtClean="0">
                <a:solidFill>
                  <a:schemeClr val="accent2"/>
                </a:solidFill>
                <a:latin typeface="Arial" charset="0"/>
              </a:rPr>
              <a:t>загрязнения водных объектов</a:t>
            </a:r>
            <a:r>
              <a:rPr lang="ru-RU" sz="4000" smtClean="0"/>
              <a:t> </a:t>
            </a:r>
          </a:p>
        </p:txBody>
      </p:sp>
      <p:pic>
        <p:nvPicPr>
          <p:cNvPr id="94210" name="Picture 5" descr="130524135010"/>
          <p:cNvPicPr>
            <a:picLocks noChangeAspect="1" noChangeArrowheads="1"/>
          </p:cNvPicPr>
          <p:nvPr/>
        </p:nvPicPr>
        <p:blipFill>
          <a:blip r:embed="rId2"/>
          <a:srcRect/>
          <a:stretch>
            <a:fillRect/>
          </a:stretch>
        </p:blipFill>
        <p:spPr bwMode="auto">
          <a:xfrm>
            <a:off x="539750" y="4173538"/>
            <a:ext cx="3527425" cy="2351087"/>
          </a:xfrm>
          <a:prstGeom prst="rect">
            <a:avLst/>
          </a:prstGeom>
          <a:noFill/>
          <a:ln w="9525">
            <a:noFill/>
            <a:miter lim="800000"/>
            <a:headEnd/>
            <a:tailEnd/>
          </a:ln>
        </p:spPr>
      </p:pic>
      <p:pic>
        <p:nvPicPr>
          <p:cNvPr id="94211" name="Picture 7" descr="12635_614331"/>
          <p:cNvPicPr>
            <a:picLocks noChangeAspect="1" noChangeArrowheads="1"/>
          </p:cNvPicPr>
          <p:nvPr/>
        </p:nvPicPr>
        <p:blipFill>
          <a:blip r:embed="rId3"/>
          <a:srcRect/>
          <a:stretch>
            <a:fillRect/>
          </a:stretch>
        </p:blipFill>
        <p:spPr bwMode="auto">
          <a:xfrm>
            <a:off x="5292725" y="4149725"/>
            <a:ext cx="3114675" cy="2330450"/>
          </a:xfrm>
          <a:prstGeom prst="rect">
            <a:avLst/>
          </a:prstGeom>
          <a:noFill/>
          <a:ln w="9525">
            <a:noFill/>
            <a:miter lim="800000"/>
            <a:headEnd/>
            <a:tailEnd/>
          </a:ln>
        </p:spPr>
      </p:pic>
      <p:sp>
        <p:nvSpPr>
          <p:cNvPr id="94212" name="Rectangle 9"/>
          <p:cNvSpPr>
            <a:spLocks noChangeArrowheads="1"/>
          </p:cNvSpPr>
          <p:nvPr/>
        </p:nvSpPr>
        <p:spPr bwMode="auto">
          <a:xfrm>
            <a:off x="1258888" y="6491288"/>
            <a:ext cx="7421562" cy="366712"/>
          </a:xfrm>
          <a:prstGeom prst="rect">
            <a:avLst/>
          </a:prstGeom>
          <a:noFill/>
          <a:ln w="9525">
            <a:noFill/>
            <a:miter lim="800000"/>
            <a:headEnd/>
            <a:tailEnd/>
          </a:ln>
        </p:spPr>
        <p:txBody>
          <a:bodyPr wrap="none">
            <a:spAutoFit/>
          </a:bodyPr>
          <a:lstStyle/>
          <a:p>
            <a:r>
              <a:rPr lang="ru-RU" b="1" i="1">
                <a:solidFill>
                  <a:schemeClr val="accent2"/>
                </a:solidFill>
              </a:rPr>
              <a:t>Передвижная и стационарная гидрохимические лаборатории</a:t>
            </a:r>
          </a:p>
        </p:txBody>
      </p:sp>
      <p:sp>
        <p:nvSpPr>
          <p:cNvPr id="94213" name="Rectangle 10"/>
          <p:cNvSpPr>
            <a:spLocks noChangeArrowheads="1"/>
          </p:cNvSpPr>
          <p:nvPr/>
        </p:nvSpPr>
        <p:spPr bwMode="auto">
          <a:xfrm>
            <a:off x="1476375" y="3789363"/>
            <a:ext cx="7013575" cy="366712"/>
          </a:xfrm>
          <a:prstGeom prst="rect">
            <a:avLst/>
          </a:prstGeom>
          <a:noFill/>
          <a:ln w="9525">
            <a:noFill/>
            <a:miter lim="800000"/>
            <a:headEnd/>
            <a:tailEnd/>
          </a:ln>
        </p:spPr>
        <p:txBody>
          <a:bodyPr wrap="none" anchor="ctr">
            <a:spAutoFit/>
          </a:bodyPr>
          <a:lstStyle/>
          <a:p>
            <a:r>
              <a:rPr lang="ru-RU" b="1" i="1">
                <a:solidFill>
                  <a:schemeClr val="accent2"/>
                </a:solidFill>
              </a:rPr>
              <a:t>Автоматизированная система контроля качества воды</a:t>
            </a:r>
            <a:r>
              <a:rPr lang="ru-RU"/>
              <a:t> </a:t>
            </a:r>
          </a:p>
        </p:txBody>
      </p:sp>
      <p:pic>
        <p:nvPicPr>
          <p:cNvPr id="94214" name="Picture 12" descr="system_Kislaya"/>
          <p:cNvPicPr>
            <a:picLocks noChangeAspect="1" noChangeArrowheads="1"/>
          </p:cNvPicPr>
          <p:nvPr/>
        </p:nvPicPr>
        <p:blipFill>
          <a:blip r:embed="rId4"/>
          <a:srcRect/>
          <a:stretch>
            <a:fillRect/>
          </a:stretch>
        </p:blipFill>
        <p:spPr bwMode="auto">
          <a:xfrm>
            <a:off x="468313" y="981075"/>
            <a:ext cx="3887787" cy="2778125"/>
          </a:xfrm>
          <a:prstGeom prst="rect">
            <a:avLst/>
          </a:prstGeom>
          <a:noFill/>
          <a:ln w="9525">
            <a:noFill/>
            <a:miter lim="800000"/>
            <a:headEnd/>
            <a:tailEnd/>
          </a:ln>
        </p:spPr>
      </p:pic>
      <p:pic>
        <p:nvPicPr>
          <p:cNvPr id="94215" name="Picture 14" descr="107"/>
          <p:cNvPicPr>
            <a:picLocks noChangeAspect="1" noChangeArrowheads="1"/>
          </p:cNvPicPr>
          <p:nvPr/>
        </p:nvPicPr>
        <p:blipFill>
          <a:blip r:embed="rId5"/>
          <a:srcRect/>
          <a:stretch>
            <a:fillRect/>
          </a:stretch>
        </p:blipFill>
        <p:spPr bwMode="auto">
          <a:xfrm>
            <a:off x="4392613" y="1196975"/>
            <a:ext cx="4572000" cy="240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8"/>
          <p:cNvSpPr>
            <a:spLocks noChangeArrowheads="1"/>
          </p:cNvSpPr>
          <p:nvPr/>
        </p:nvSpPr>
        <p:spPr bwMode="auto">
          <a:xfrm>
            <a:off x="323850" y="1844675"/>
            <a:ext cx="8207375" cy="2058988"/>
          </a:xfrm>
          <a:prstGeom prst="rect">
            <a:avLst/>
          </a:prstGeom>
          <a:noFill/>
          <a:ln w="9525">
            <a:noFill/>
            <a:miter lim="800000"/>
            <a:headEnd/>
            <a:tailEnd/>
          </a:ln>
        </p:spPr>
        <p:txBody>
          <a:bodyPr>
            <a:spAutoFit/>
          </a:bodyPr>
          <a:lstStyle/>
          <a:p>
            <a:r>
              <a:rPr lang="ru-RU"/>
              <a:t>	Экологически безопасными считаются воды, для которых одновременно выполняются такие условия:</a:t>
            </a:r>
          </a:p>
          <a:p>
            <a:endParaRPr lang="ru-RU"/>
          </a:p>
          <a:p>
            <a:r>
              <a:rPr lang="ru-RU"/>
              <a:t> - для веществ третьего и четвертого класса опасности: С</a:t>
            </a:r>
            <a:r>
              <a:rPr lang="en-US"/>
              <a:t>&lt;=</a:t>
            </a:r>
            <a:r>
              <a:rPr lang="ru-RU"/>
              <a:t>ПДК</a:t>
            </a:r>
          </a:p>
          <a:p>
            <a:endParaRPr lang="ru-RU"/>
          </a:p>
          <a:p>
            <a:r>
              <a:rPr lang="ru-RU"/>
              <a:t>- для веществ второго и первого класса опасности:</a:t>
            </a:r>
          </a:p>
          <a:p>
            <a:pPr eaLnBrk="0" hangingPunct="0">
              <a:spcBef>
                <a:spcPct val="50000"/>
              </a:spcBef>
            </a:pPr>
            <a:endParaRPr lang="ru-RU" sz="1400"/>
          </a:p>
        </p:txBody>
      </p:sp>
      <p:sp>
        <p:nvSpPr>
          <p:cNvPr id="96262" name="Rectangle 2"/>
          <p:cNvSpPr>
            <a:spLocks noGrp="1"/>
          </p:cNvSpPr>
          <p:nvPr>
            <p:ph type="title"/>
          </p:nvPr>
        </p:nvSpPr>
        <p:spPr>
          <a:xfrm>
            <a:off x="468313" y="0"/>
            <a:ext cx="8229600" cy="476250"/>
          </a:xfrm>
        </p:spPr>
        <p:txBody>
          <a:bodyPr/>
          <a:lstStyle/>
          <a:p>
            <a:r>
              <a:rPr lang="ru-RU" sz="2400" b="1" smtClean="0">
                <a:solidFill>
                  <a:schemeClr val="accent2"/>
                </a:solidFill>
              </a:rPr>
              <a:t>Оценка качества воды</a:t>
            </a:r>
            <a:r>
              <a:rPr lang="ru-RU" sz="2400" smtClean="0">
                <a:solidFill>
                  <a:schemeClr val="accent2"/>
                </a:solidFill>
              </a:rPr>
              <a:t>:</a:t>
            </a:r>
          </a:p>
        </p:txBody>
      </p:sp>
      <p:graphicFrame>
        <p:nvGraphicFramePr>
          <p:cNvPr id="96260" name="Object 4"/>
          <p:cNvGraphicFramePr>
            <a:graphicFrameLocks noChangeAspect="1"/>
          </p:cNvGraphicFramePr>
          <p:nvPr/>
        </p:nvGraphicFramePr>
        <p:xfrm>
          <a:off x="6443663" y="2924175"/>
          <a:ext cx="1655762" cy="884238"/>
        </p:xfrm>
        <a:graphic>
          <a:graphicData uri="http://schemas.openxmlformats.org/presentationml/2006/ole">
            <mc:AlternateContent xmlns:mc="http://schemas.openxmlformats.org/markup-compatibility/2006">
              <mc:Choice xmlns:v="urn:schemas-microsoft-com:vml" Requires="v">
                <p:oleObj spid="_x0000_s96262" name="Формула" r:id="rId3" imgW="837836" imgH="444307" progId="Equation.3">
                  <p:embed/>
                </p:oleObj>
              </mc:Choice>
              <mc:Fallback>
                <p:oleObj name="Формула" r:id="rId3" imgW="837836" imgH="444307"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924175"/>
                        <a:ext cx="16557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3" name="Rectangle 9"/>
          <p:cNvSpPr>
            <a:spLocks noChangeArrowheads="1"/>
          </p:cNvSpPr>
          <p:nvPr/>
        </p:nvSpPr>
        <p:spPr bwMode="auto">
          <a:xfrm>
            <a:off x="395288" y="4076700"/>
            <a:ext cx="8280400" cy="2563813"/>
          </a:xfrm>
          <a:prstGeom prst="rect">
            <a:avLst/>
          </a:prstGeom>
          <a:noFill/>
          <a:ln w="9525">
            <a:noFill/>
            <a:miter lim="800000"/>
            <a:headEnd/>
            <a:tailEnd/>
          </a:ln>
        </p:spPr>
        <p:txBody>
          <a:bodyPr>
            <a:spAutoFit/>
          </a:bodyPr>
          <a:lstStyle/>
          <a:p>
            <a:pPr algn="just"/>
            <a:r>
              <a:rPr lang="ru-RU"/>
              <a:t>	Качество воды в определенной точке оценивают сравнивая максимальную концентрацию вредного вещества с его ПДК.</a:t>
            </a:r>
          </a:p>
          <a:p>
            <a:pPr algn="just"/>
            <a:r>
              <a:rPr lang="ru-RU"/>
              <a:t>	По системе экологической оценки качества воды существует 8 категорий  качества: 1 – отличная, 2 – хорошая, 3 – достаточно хорошая, 4 – удовлетворительная, 5 – посредственная, 6 – плохая, 7 – очень плохая, 8 – слишком плохая. </a:t>
            </a:r>
          </a:p>
          <a:p>
            <a:pPr algn="just"/>
            <a:r>
              <a:rPr lang="ru-RU"/>
              <a:t>	По степени загрязнения качество воды делят на: 1 – очень чистая, 2 – чистая, 3 – довольно чистая, 4 – слабо загрязненная, 5  – умеренно загрязненная, 6 – сильно загрязненная, 7 – грязная, 8 – очень грязная.</a:t>
            </a:r>
          </a:p>
        </p:txBody>
      </p:sp>
      <p:sp>
        <p:nvSpPr>
          <p:cNvPr id="96264" name="Rectangle 10"/>
          <p:cNvSpPr>
            <a:spLocks noChangeArrowheads="1"/>
          </p:cNvSpPr>
          <p:nvPr/>
        </p:nvSpPr>
        <p:spPr bwMode="auto">
          <a:xfrm>
            <a:off x="323850" y="568325"/>
            <a:ext cx="8307388" cy="915988"/>
          </a:xfrm>
          <a:prstGeom prst="rect">
            <a:avLst/>
          </a:prstGeom>
          <a:noFill/>
          <a:ln w="9525">
            <a:noFill/>
            <a:miter lim="800000"/>
            <a:headEnd/>
            <a:tailEnd/>
          </a:ln>
        </p:spPr>
        <p:txBody>
          <a:bodyPr anchor="ctr">
            <a:spAutoFit/>
          </a:bodyPr>
          <a:lstStyle/>
          <a:p>
            <a:pPr algn="just"/>
            <a:r>
              <a:rPr lang="ru-RU"/>
              <a:t>Все загрязняющие вещества по характеру их негативного влияния делятся на 4 класса опасности: чрезвычайно опасные, высоко опасные, опасные, умеренно опасные.</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p:nvPr>
        </p:nvSpPr>
        <p:spPr>
          <a:xfrm>
            <a:off x="468313" y="188913"/>
            <a:ext cx="8291512" cy="431800"/>
          </a:xfrm>
        </p:spPr>
        <p:txBody>
          <a:bodyPr/>
          <a:lstStyle/>
          <a:p>
            <a:r>
              <a:rPr lang="ru-RU" sz="2400" b="1" smtClean="0">
                <a:solidFill>
                  <a:schemeClr val="accent2"/>
                </a:solidFill>
                <a:latin typeface="Arial" charset="0"/>
              </a:rPr>
              <a:t>Прогнозирование качества воды</a:t>
            </a:r>
            <a:r>
              <a:rPr lang="ru-RU" sz="4000" smtClean="0"/>
              <a:t> </a:t>
            </a:r>
          </a:p>
        </p:txBody>
      </p:sp>
      <p:sp>
        <p:nvSpPr>
          <p:cNvPr id="97282" name="Rectangle 4"/>
          <p:cNvSpPr>
            <a:spLocks noChangeArrowheads="1"/>
          </p:cNvSpPr>
          <p:nvPr/>
        </p:nvSpPr>
        <p:spPr bwMode="auto">
          <a:xfrm>
            <a:off x="395288" y="777875"/>
            <a:ext cx="8353425" cy="1190625"/>
          </a:xfrm>
          <a:prstGeom prst="rect">
            <a:avLst/>
          </a:prstGeom>
          <a:noFill/>
          <a:ln w="9525">
            <a:noFill/>
            <a:miter lim="800000"/>
            <a:headEnd/>
            <a:tailEnd/>
          </a:ln>
        </p:spPr>
        <p:txBody>
          <a:bodyPr anchor="ctr">
            <a:spAutoFit/>
          </a:bodyPr>
          <a:lstStyle/>
          <a:p>
            <a:pPr algn="just"/>
            <a:r>
              <a:rPr lang="ru-RU" b="1" i="1">
                <a:solidFill>
                  <a:schemeClr val="accent2"/>
                </a:solidFill>
              </a:rPr>
              <a:t>Прогнозирование качества воды</a:t>
            </a:r>
            <a:r>
              <a:rPr lang="ru-RU"/>
              <a:t> – научная деятельность, направленная на определение возможных альтернатив будущего развития общего состояния воды, а также ее количественных и качественных изменений.</a:t>
            </a:r>
          </a:p>
        </p:txBody>
      </p:sp>
      <p:sp>
        <p:nvSpPr>
          <p:cNvPr id="97283" name="Rectangle 5"/>
          <p:cNvSpPr>
            <a:spLocks noChangeArrowheads="1"/>
          </p:cNvSpPr>
          <p:nvPr/>
        </p:nvSpPr>
        <p:spPr bwMode="auto">
          <a:xfrm>
            <a:off x="395288" y="2003425"/>
            <a:ext cx="8353425" cy="2838450"/>
          </a:xfrm>
          <a:prstGeom prst="rect">
            <a:avLst/>
          </a:prstGeom>
          <a:noFill/>
          <a:ln w="9525">
            <a:noFill/>
            <a:miter lim="800000"/>
            <a:headEnd/>
            <a:tailEnd/>
          </a:ln>
        </p:spPr>
        <p:txBody>
          <a:bodyPr anchor="ctr">
            <a:spAutoFit/>
          </a:bodyPr>
          <a:lstStyle/>
          <a:p>
            <a:pPr indent="457200" algn="just"/>
            <a:r>
              <a:rPr lang="ru-RU"/>
              <a:t>	</a:t>
            </a:r>
            <a:r>
              <a:rPr lang="ru-RU" b="1"/>
              <a:t>Прогнозы делятся на:</a:t>
            </a:r>
            <a:r>
              <a:rPr lang="ru-RU"/>
              <a:t> </a:t>
            </a:r>
          </a:p>
          <a:p>
            <a:pPr indent="457200" algn="just">
              <a:buFontTx/>
              <a:buChar char="•"/>
            </a:pPr>
            <a:r>
              <a:rPr lang="ru-RU"/>
              <a:t>оперативные (до 3-х месяцев); </a:t>
            </a:r>
          </a:p>
          <a:p>
            <a:pPr indent="457200" algn="just">
              <a:buFontTx/>
              <a:buChar char="•"/>
            </a:pPr>
            <a:r>
              <a:rPr lang="ru-RU"/>
              <a:t>краткосрочные (до 1 года); </a:t>
            </a:r>
          </a:p>
          <a:p>
            <a:pPr indent="457200" algn="just">
              <a:buFontTx/>
              <a:buChar char="•"/>
            </a:pPr>
            <a:r>
              <a:rPr lang="ru-RU"/>
              <a:t>среднесрочные (от 1 до 5 лет); </a:t>
            </a:r>
          </a:p>
          <a:p>
            <a:pPr indent="457200" algn="just">
              <a:buFontTx/>
              <a:buChar char="•"/>
            </a:pPr>
            <a:r>
              <a:rPr lang="ru-RU"/>
              <a:t>долгосрочные (от 5 до 20 лет); </a:t>
            </a:r>
          </a:p>
          <a:p>
            <a:pPr indent="457200" algn="just">
              <a:buFontTx/>
              <a:buChar char="•"/>
            </a:pPr>
            <a:r>
              <a:rPr lang="ru-RU"/>
              <a:t>сверхдолгосрочные (больше 20 лет). </a:t>
            </a:r>
          </a:p>
          <a:p>
            <a:pPr indent="457200" algn="just"/>
            <a:r>
              <a:rPr lang="ru-RU"/>
              <a:t>	</a:t>
            </a:r>
          </a:p>
          <a:p>
            <a:pPr indent="457200" algn="just"/>
            <a:r>
              <a:rPr lang="ru-RU"/>
              <a:t>Всего существует около 270 видов прогнозов, но в их основе лежат всего 3 метода:  </a:t>
            </a:r>
            <a:r>
              <a:rPr lang="ru-RU" b="1" i="1">
                <a:solidFill>
                  <a:schemeClr val="accent2"/>
                </a:solidFill>
              </a:rPr>
              <a:t>метод экспертной оценки, метод экстраполяции и метод математического моделирования.</a:t>
            </a:r>
            <a:r>
              <a:rPr lang="ru-RU"/>
              <a:t> </a:t>
            </a:r>
          </a:p>
        </p:txBody>
      </p:sp>
      <p:sp>
        <p:nvSpPr>
          <p:cNvPr id="97284" name="Rectangle 6"/>
          <p:cNvSpPr>
            <a:spLocks noChangeArrowheads="1"/>
          </p:cNvSpPr>
          <p:nvPr/>
        </p:nvSpPr>
        <p:spPr bwMode="auto">
          <a:xfrm>
            <a:off x="395288" y="4960938"/>
            <a:ext cx="8267700" cy="915987"/>
          </a:xfrm>
          <a:prstGeom prst="rect">
            <a:avLst/>
          </a:prstGeom>
          <a:noFill/>
          <a:ln w="9525">
            <a:noFill/>
            <a:miter lim="800000"/>
            <a:headEnd/>
            <a:tailEnd/>
          </a:ln>
        </p:spPr>
        <p:txBody>
          <a:bodyPr anchor="ctr">
            <a:spAutoFit/>
          </a:bodyPr>
          <a:lstStyle/>
          <a:p>
            <a:pPr algn="just"/>
            <a:r>
              <a:rPr lang="ru-RU"/>
              <a:t>На основе полученной информации разрабатываются управленческие решения для регулирования качества водных ресурсов, их охраны и рационального использования.</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7" descr="4-soil-alive-lg"/>
          <p:cNvPicPr>
            <a:picLocks noChangeAspect="1" noChangeArrowheads="1"/>
          </p:cNvPicPr>
          <p:nvPr/>
        </p:nvPicPr>
        <p:blipFill>
          <a:blip r:embed="rId2">
            <a:lum bright="50000" contrast="-50000"/>
          </a:blip>
          <a:srcRect/>
          <a:stretch>
            <a:fillRect/>
          </a:stretch>
        </p:blipFill>
        <p:spPr bwMode="auto">
          <a:xfrm>
            <a:off x="0" y="0"/>
            <a:ext cx="9144000" cy="6846888"/>
          </a:xfrm>
          <a:prstGeom prst="rect">
            <a:avLst/>
          </a:prstGeom>
          <a:noFill/>
          <a:ln w="9525">
            <a:noFill/>
            <a:miter lim="800000"/>
            <a:headEnd/>
            <a:tailEnd/>
          </a:ln>
        </p:spPr>
      </p:pic>
      <p:sp>
        <p:nvSpPr>
          <p:cNvPr id="98306" name="Rectangle 4"/>
          <p:cNvSpPr>
            <a:spLocks noChangeArrowheads="1"/>
          </p:cNvSpPr>
          <p:nvPr/>
        </p:nvSpPr>
        <p:spPr bwMode="auto">
          <a:xfrm>
            <a:off x="323850" y="1700213"/>
            <a:ext cx="8424863" cy="3749675"/>
          </a:xfrm>
          <a:prstGeom prst="rect">
            <a:avLst/>
          </a:prstGeom>
          <a:noFill/>
          <a:ln w="9525">
            <a:noFill/>
            <a:miter lim="800000"/>
            <a:headEnd/>
            <a:tailEnd/>
          </a:ln>
        </p:spPr>
        <p:txBody>
          <a:bodyPr anchor="ctr">
            <a:spAutoFit/>
          </a:bodyPr>
          <a:lstStyle/>
          <a:p>
            <a:pPr indent="457200" algn="just"/>
            <a:r>
              <a:rPr lang="en-US" i="1"/>
              <a:t>	</a:t>
            </a:r>
            <a:r>
              <a:rPr lang="ru-RU" sz="2000" i="1"/>
              <a:t>Развитие промышленности, особенно сельскохозяйственного производства, вызывает негативные изменениям в окружающей среде, а именно деградацию почв, их загрязнение минеральными удобрениями</a:t>
            </a:r>
            <a:r>
              <a:rPr lang="en-US" sz="2000" i="1"/>
              <a:t>,</a:t>
            </a:r>
            <a:r>
              <a:rPr lang="ru-RU" sz="2000" i="1"/>
              <a:t> пестицидами и нарушение гидрологического режима. Все эти изменения приводят к снижению плодородия почв и ухудшению качества урожая. </a:t>
            </a:r>
            <a:endParaRPr lang="en-US" sz="2000" i="1"/>
          </a:p>
          <a:p>
            <a:pPr indent="457200" algn="just"/>
            <a:r>
              <a:rPr lang="en-US" sz="2000" i="1"/>
              <a:t>	</a:t>
            </a:r>
            <a:r>
              <a:rPr lang="ru-RU" sz="2000" i="1"/>
              <a:t>В последнее время площадь сельхозугодий значительно снизилась из-за того, что техногенная трансформация почв превышает темпы естественного почвообразования. Именно поэтому возникает необходимость в организации службы мониторинга земель.</a:t>
            </a:r>
            <a:r>
              <a:rPr lang="ru-RU" sz="2000"/>
              <a:t> </a:t>
            </a:r>
          </a:p>
        </p:txBody>
      </p:sp>
      <p:sp>
        <p:nvSpPr>
          <p:cNvPr id="98307" name="Rectangle 5"/>
          <p:cNvSpPr>
            <a:spLocks noChangeArrowheads="1"/>
          </p:cNvSpPr>
          <p:nvPr/>
        </p:nvSpPr>
        <p:spPr bwMode="auto">
          <a:xfrm>
            <a:off x="2579688" y="307975"/>
            <a:ext cx="3721100" cy="457200"/>
          </a:xfrm>
          <a:prstGeom prst="rect">
            <a:avLst/>
          </a:prstGeom>
          <a:noFill/>
          <a:ln w="9525">
            <a:noFill/>
            <a:miter lim="800000"/>
            <a:headEnd/>
            <a:tailEnd/>
          </a:ln>
        </p:spPr>
        <p:txBody>
          <a:bodyPr wrap="none">
            <a:spAutoFit/>
          </a:bodyPr>
          <a:lstStyle/>
          <a:p>
            <a:r>
              <a:rPr lang="ru-RU" sz="2400" b="1">
                <a:solidFill>
                  <a:schemeClr val="accent2"/>
                </a:solidFill>
              </a:rPr>
              <a:t>МОНИТОРИНГ ЗЕМЕЛЬ</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4-soil-alive-lg"/>
          <p:cNvPicPr>
            <a:picLocks noChangeAspect="1" noChangeArrowheads="1"/>
          </p:cNvPicPr>
          <p:nvPr/>
        </p:nvPicPr>
        <p:blipFill>
          <a:blip r:embed="rId2">
            <a:lum bright="50000" contrast="-50000"/>
          </a:blip>
          <a:srcRect/>
          <a:stretch>
            <a:fillRect/>
          </a:stretch>
        </p:blipFill>
        <p:spPr bwMode="auto">
          <a:xfrm>
            <a:off x="0" y="0"/>
            <a:ext cx="9144000" cy="6846888"/>
          </a:xfrm>
          <a:prstGeom prst="rect">
            <a:avLst/>
          </a:prstGeom>
          <a:noFill/>
          <a:ln w="9525">
            <a:noFill/>
            <a:miter lim="800000"/>
            <a:headEnd/>
            <a:tailEnd/>
          </a:ln>
        </p:spPr>
      </p:pic>
      <p:sp>
        <p:nvSpPr>
          <p:cNvPr id="99330" name="Rectangle 2"/>
          <p:cNvSpPr>
            <a:spLocks noGrp="1"/>
          </p:cNvSpPr>
          <p:nvPr>
            <p:ph type="title"/>
          </p:nvPr>
        </p:nvSpPr>
        <p:spPr>
          <a:xfrm>
            <a:off x="468313" y="260350"/>
            <a:ext cx="8229600" cy="1143000"/>
          </a:xfrm>
        </p:spPr>
        <p:txBody>
          <a:bodyPr/>
          <a:lstStyle/>
          <a:p>
            <a:r>
              <a:rPr lang="ru-RU" sz="2800" b="1" smtClean="0">
                <a:solidFill>
                  <a:schemeClr val="accent2"/>
                </a:solidFill>
              </a:rPr>
              <a:t>Земли Украины и влияющие на них факторы</a:t>
            </a:r>
            <a:r>
              <a:rPr lang="ru-RU" smtClean="0">
                <a:solidFill>
                  <a:schemeClr val="accent2"/>
                </a:solidFill>
              </a:rPr>
              <a:t> </a:t>
            </a:r>
          </a:p>
        </p:txBody>
      </p:sp>
      <p:sp>
        <p:nvSpPr>
          <p:cNvPr id="99331" name="Rectangle 3"/>
          <p:cNvSpPr>
            <a:spLocks noGrp="1"/>
          </p:cNvSpPr>
          <p:nvPr>
            <p:ph type="body" idx="1"/>
          </p:nvPr>
        </p:nvSpPr>
        <p:spPr>
          <a:xfrm>
            <a:off x="179388" y="1628775"/>
            <a:ext cx="8229600" cy="4525963"/>
          </a:xfrm>
        </p:spPr>
        <p:txBody>
          <a:bodyPr/>
          <a:lstStyle/>
          <a:p>
            <a:pPr algn="just">
              <a:lnSpc>
                <a:spcPct val="80000"/>
              </a:lnSpc>
              <a:buFont typeface="Arial" charset="0"/>
              <a:buNone/>
            </a:pPr>
            <a:r>
              <a:rPr lang="en-US" sz="2400" smtClean="0"/>
              <a:t>		</a:t>
            </a:r>
            <a:r>
              <a:rPr lang="ru-RU" sz="2400" smtClean="0"/>
              <a:t>Земельный фонд Украины составляет около 60,4 млн. га, при этом распаханность  территории составляет 57,1%, что превышает экологически-обоснованные нормы.</a:t>
            </a:r>
            <a:endParaRPr lang="en-US" sz="2400" smtClean="0"/>
          </a:p>
          <a:p>
            <a:pPr algn="just">
              <a:lnSpc>
                <a:spcPct val="80000"/>
              </a:lnSpc>
              <a:buFont typeface="Arial" charset="0"/>
              <a:buNone/>
            </a:pPr>
            <a:r>
              <a:rPr lang="en-US" sz="2400" smtClean="0"/>
              <a:t>		</a:t>
            </a:r>
            <a:r>
              <a:rPr lang="uk-UA" sz="2400" smtClean="0"/>
              <a:t>На </a:t>
            </a:r>
            <a:r>
              <a:rPr lang="ru-RU" sz="2400" smtClean="0"/>
              <a:t>процесс формирования почвы влияют следующие факторы: климат, рельеф, характеристика флоры и фауны, состав почвообразующих пород и время.</a:t>
            </a:r>
            <a:r>
              <a:rPr lang="en-US" sz="2400" smtClean="0"/>
              <a:t> </a:t>
            </a:r>
          </a:p>
          <a:p>
            <a:pPr algn="just">
              <a:lnSpc>
                <a:spcPct val="80000"/>
              </a:lnSpc>
              <a:buFont typeface="Arial" charset="0"/>
              <a:buNone/>
            </a:pPr>
            <a:r>
              <a:rPr lang="en-US" sz="2400" smtClean="0"/>
              <a:t>		</a:t>
            </a:r>
            <a:r>
              <a:rPr lang="ru-RU" sz="2400" smtClean="0"/>
              <a:t>Основным показателем качества почв является их плодородие. Для сравнительной оценки плодородия почв по их естественным особенностям проводится бонитировка. </a:t>
            </a:r>
            <a:endParaRPr lang="en-US" sz="2400" smtClean="0"/>
          </a:p>
          <a:p>
            <a:pPr algn="just">
              <a:lnSpc>
                <a:spcPct val="80000"/>
              </a:lnSpc>
              <a:buFont typeface="Arial" charset="0"/>
              <a:buNone/>
            </a:pPr>
            <a:r>
              <a:rPr lang="en-US" sz="2400" smtClean="0"/>
              <a:t>		</a:t>
            </a:r>
            <a:r>
              <a:rPr lang="ru-RU" sz="2400" smtClean="0"/>
              <a:t>В Украине этот показатель изменяется от 22 до 31 бала для дерново-подзолистых почв и до 65 – 100 балов для черноземов. Бонитет почвы является одним из самых важных показателей в земельном паспорте.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4"/>
          <p:cNvPicPr>
            <a:picLocks noChangeAspect="1"/>
          </p:cNvPicPr>
          <p:nvPr/>
        </p:nvPicPr>
        <p:blipFill>
          <a:blip r:embed="rId2"/>
          <a:srcRect/>
          <a:stretch>
            <a:fillRect/>
          </a:stretch>
        </p:blipFill>
        <p:spPr bwMode="auto">
          <a:xfrm>
            <a:off x="26988" y="30163"/>
            <a:ext cx="9117012" cy="683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ChangeArrowheads="1"/>
          </p:cNvSpPr>
          <p:nvPr/>
        </p:nvSpPr>
        <p:spPr bwMode="auto">
          <a:xfrm>
            <a:off x="395288" y="4365625"/>
            <a:ext cx="8135937" cy="2289175"/>
          </a:xfrm>
          <a:prstGeom prst="rect">
            <a:avLst/>
          </a:prstGeom>
          <a:noFill/>
          <a:ln w="9525">
            <a:noFill/>
            <a:miter lim="800000"/>
            <a:headEnd/>
            <a:tailEnd/>
          </a:ln>
        </p:spPr>
        <p:txBody>
          <a:bodyPr anchor="ctr">
            <a:spAutoFit/>
          </a:bodyPr>
          <a:lstStyle/>
          <a:p>
            <a:pPr indent="457200" algn="just"/>
            <a:r>
              <a:rPr lang="en-US"/>
              <a:t>	</a:t>
            </a:r>
            <a:r>
              <a:rPr lang="ru-RU"/>
              <a:t>В состав почвы входят следующие компоненты: минеральная основа (неорганика) 50 – 60%, органические вещества (гумус, перегной) до 10%, воздух 15 – 25% и вода до 25 – 35%.</a:t>
            </a:r>
          </a:p>
          <a:p>
            <a:pPr indent="457200" algn="just"/>
            <a:r>
              <a:rPr lang="en-US"/>
              <a:t>	</a:t>
            </a:r>
            <a:r>
              <a:rPr lang="ru-RU"/>
              <a:t>Гумус образуется в результате жизнедеятельности микроорганизмов, а также их разложении. При этом  почва обогащается углекислым газом, соединениями азота и другими веществами. По этому показателю земные угодья делят на продуктивные, малопродуктивные и непродуктивные земли. </a:t>
            </a:r>
          </a:p>
        </p:txBody>
      </p:sp>
      <p:pic>
        <p:nvPicPr>
          <p:cNvPr id="100354" name="Picture 6" descr="eko03-02"/>
          <p:cNvPicPr>
            <a:picLocks noChangeAspect="1" noChangeArrowheads="1"/>
          </p:cNvPicPr>
          <p:nvPr/>
        </p:nvPicPr>
        <p:blipFill>
          <a:blip r:embed="rId2"/>
          <a:srcRect/>
          <a:stretch>
            <a:fillRect/>
          </a:stretch>
        </p:blipFill>
        <p:spPr bwMode="auto">
          <a:xfrm>
            <a:off x="125413" y="549275"/>
            <a:ext cx="5238750" cy="3333750"/>
          </a:xfrm>
          <a:prstGeom prst="rect">
            <a:avLst/>
          </a:prstGeom>
          <a:noFill/>
          <a:ln w="9525">
            <a:noFill/>
            <a:miter lim="800000"/>
            <a:headEnd/>
            <a:tailEnd/>
          </a:ln>
        </p:spPr>
      </p:pic>
      <p:pic>
        <p:nvPicPr>
          <p:cNvPr id="100355" name="Picture 8" descr="stuktura_pochv"/>
          <p:cNvPicPr>
            <a:picLocks noChangeAspect="1" noChangeArrowheads="1"/>
          </p:cNvPicPr>
          <p:nvPr/>
        </p:nvPicPr>
        <p:blipFill>
          <a:blip r:embed="rId3"/>
          <a:srcRect/>
          <a:stretch>
            <a:fillRect/>
          </a:stretch>
        </p:blipFill>
        <p:spPr bwMode="auto">
          <a:xfrm>
            <a:off x="5364163" y="188913"/>
            <a:ext cx="3779837" cy="4176712"/>
          </a:xfrm>
          <a:prstGeom prst="rect">
            <a:avLst/>
          </a:prstGeom>
          <a:noFill/>
          <a:ln w="9525">
            <a:noFill/>
            <a:miter lim="800000"/>
            <a:headEnd/>
            <a:tailEnd/>
          </a:ln>
        </p:spPr>
      </p:pic>
      <p:sp>
        <p:nvSpPr>
          <p:cNvPr id="100356" name="Rectangle 9"/>
          <p:cNvSpPr>
            <a:spLocks noChangeArrowheads="1"/>
          </p:cNvSpPr>
          <p:nvPr/>
        </p:nvSpPr>
        <p:spPr bwMode="auto">
          <a:xfrm>
            <a:off x="2987675" y="188913"/>
            <a:ext cx="3525838" cy="366712"/>
          </a:xfrm>
          <a:prstGeom prst="rect">
            <a:avLst/>
          </a:prstGeom>
          <a:noFill/>
          <a:ln w="9525">
            <a:noFill/>
            <a:miter lim="800000"/>
            <a:headEnd/>
            <a:tailEnd/>
          </a:ln>
        </p:spPr>
        <p:txBody>
          <a:bodyPr wrap="none">
            <a:spAutoFit/>
          </a:bodyPr>
          <a:lstStyle/>
          <a:p>
            <a:r>
              <a:rPr lang="ru-RU" b="1">
                <a:solidFill>
                  <a:schemeClr val="accent2"/>
                </a:solidFill>
              </a:rPr>
              <a:t>СОСТАВ И СТРУКТУРА ПОЧВ</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5" descr="034-221109-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1378" name="Rectangle 2"/>
          <p:cNvSpPr>
            <a:spLocks noGrp="1"/>
          </p:cNvSpPr>
          <p:nvPr>
            <p:ph type="title"/>
          </p:nvPr>
        </p:nvSpPr>
        <p:spPr>
          <a:xfrm>
            <a:off x="395288" y="0"/>
            <a:ext cx="8229600" cy="1143000"/>
          </a:xfrm>
        </p:spPr>
        <p:txBody>
          <a:bodyPr/>
          <a:lstStyle/>
          <a:p>
            <a:r>
              <a:rPr lang="ru-RU" sz="3200" b="1" smtClean="0">
                <a:solidFill>
                  <a:srgbClr val="FF0000"/>
                </a:solidFill>
              </a:rPr>
              <a:t>ЗАГРЯЗНЕНИЕ ПОЧВ</a:t>
            </a:r>
          </a:p>
        </p:txBody>
      </p:sp>
      <p:sp>
        <p:nvSpPr>
          <p:cNvPr id="101379" name="Rectangle 3"/>
          <p:cNvSpPr>
            <a:spLocks noGrp="1"/>
          </p:cNvSpPr>
          <p:nvPr>
            <p:ph type="body" idx="1"/>
          </p:nvPr>
        </p:nvSpPr>
        <p:spPr>
          <a:xfrm>
            <a:off x="468313" y="1628775"/>
            <a:ext cx="8229600" cy="4525963"/>
          </a:xfrm>
        </p:spPr>
        <p:txBody>
          <a:bodyPr/>
          <a:lstStyle/>
          <a:p>
            <a:pPr algn="just">
              <a:lnSpc>
                <a:spcPct val="80000"/>
              </a:lnSpc>
            </a:pPr>
            <a:r>
              <a:rPr lang="ru-RU" sz="2400" smtClean="0">
                <a:solidFill>
                  <a:srgbClr val="FFFF00"/>
                </a:solidFill>
              </a:rPr>
              <a:t>Основными причинами ухудшения качества земель являются как природные бедствия (вулканы, землетрясения, затопления) так и антропогенные факторы (нарушение севооборота, вырубка лесов, нарушение мелиорации, чрезмерный выпас скота, загрязнение почв разными веществами).</a:t>
            </a:r>
          </a:p>
          <a:p>
            <a:pPr algn="just">
              <a:lnSpc>
                <a:spcPct val="80000"/>
              </a:lnSpc>
            </a:pPr>
            <a:r>
              <a:rPr lang="ru-RU" sz="2400" smtClean="0">
                <a:solidFill>
                  <a:srgbClr val="FFFF00"/>
                </a:solidFill>
              </a:rPr>
              <a:t>Основными источниками химического загрязнения почв являются: выбросы предприятий и автотранспорта, а также химические способы защиты растений и минеральные удобрения. </a:t>
            </a:r>
          </a:p>
          <a:p>
            <a:pPr algn="just">
              <a:lnSpc>
                <a:spcPct val="80000"/>
              </a:lnSpc>
            </a:pPr>
            <a:r>
              <a:rPr lang="ru-RU" sz="2400" smtClean="0">
                <a:solidFill>
                  <a:srgbClr val="FFFF00"/>
                </a:solidFill>
              </a:rPr>
              <a:t>В результате деятельности предприятий на земную поверхность попадает ежегодно около 150 тыс.т. меди, 122 тыс.т. цинка, 90 тыс.т. свинца, 12 тыс.т. никеля, 1500 т. молибдена, 800 т. кобальта, 31 т. ртути. Суперфосфатные заводы загрязняют почву пылью, что содержит железо, медь, мышьяк, свинец и фтор.</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descr="ImMonch1_w340"/>
          <p:cNvPicPr>
            <a:picLocks noChangeAspect="1" noChangeArrowheads="1"/>
          </p:cNvPicPr>
          <p:nvPr/>
        </p:nvPicPr>
        <p:blipFill>
          <a:blip r:embed="rId2"/>
          <a:srcRect/>
          <a:stretch>
            <a:fillRect/>
          </a:stretch>
        </p:blipFill>
        <p:spPr bwMode="auto">
          <a:xfrm>
            <a:off x="0" y="0"/>
            <a:ext cx="9144000" cy="6862763"/>
          </a:xfrm>
          <a:prstGeom prst="rect">
            <a:avLst/>
          </a:prstGeom>
          <a:noFill/>
          <a:ln w="9525">
            <a:noFill/>
            <a:miter lim="800000"/>
            <a:headEnd/>
            <a:tailEnd/>
          </a:ln>
        </p:spPr>
      </p:pic>
      <p:sp>
        <p:nvSpPr>
          <p:cNvPr id="102402" name="Rectangle 2"/>
          <p:cNvSpPr>
            <a:spLocks noGrp="1"/>
          </p:cNvSpPr>
          <p:nvPr>
            <p:ph type="title"/>
          </p:nvPr>
        </p:nvSpPr>
        <p:spPr/>
        <p:txBody>
          <a:bodyPr/>
          <a:lstStyle/>
          <a:p>
            <a:r>
              <a:rPr lang="ru-RU" sz="3200" b="1" smtClean="0">
                <a:solidFill>
                  <a:srgbClr val="FF0000"/>
                </a:solidFill>
              </a:rPr>
              <a:t>ПОСЛЕДСТВИЯ ЗАГРЯЗНЕНИЯ ПОЧВ</a:t>
            </a:r>
          </a:p>
        </p:txBody>
      </p:sp>
      <p:sp>
        <p:nvSpPr>
          <p:cNvPr id="102403" name="Rectangle 3"/>
          <p:cNvSpPr>
            <a:spLocks noGrp="1"/>
          </p:cNvSpPr>
          <p:nvPr>
            <p:ph type="body" idx="1"/>
          </p:nvPr>
        </p:nvSpPr>
        <p:spPr>
          <a:xfrm>
            <a:off x="539750" y="2143125"/>
            <a:ext cx="8229600" cy="4525963"/>
          </a:xfrm>
        </p:spPr>
        <p:txBody>
          <a:bodyPr/>
          <a:lstStyle/>
          <a:p>
            <a:pPr algn="just">
              <a:lnSpc>
                <a:spcPct val="80000"/>
              </a:lnSpc>
              <a:buFont typeface="Arial" charset="0"/>
              <a:buNone/>
            </a:pPr>
            <a:r>
              <a:rPr lang="ru-RU" sz="2400" dirty="0" smtClean="0">
                <a:solidFill>
                  <a:srgbClr val="00FF99"/>
                </a:solidFill>
              </a:rPr>
              <a:t>		</a:t>
            </a:r>
            <a:r>
              <a:rPr lang="ru-RU" sz="2400" b="1" dirty="0" smtClean="0">
                <a:solidFill>
                  <a:srgbClr val="FF9900"/>
                </a:solidFill>
              </a:rPr>
              <a:t>Химическое загрязнение грунтов вызывает серию негативных явлений:</a:t>
            </a:r>
          </a:p>
          <a:p>
            <a:pPr algn="just">
              <a:lnSpc>
                <a:spcPct val="80000"/>
              </a:lnSpc>
            </a:pPr>
            <a:r>
              <a:rPr lang="ru-RU" sz="2400" dirty="0" smtClean="0">
                <a:solidFill>
                  <a:srgbClr val="FF9900"/>
                </a:solidFill>
              </a:rPr>
              <a:t> увеличение грунтовой эрозии;</a:t>
            </a:r>
          </a:p>
          <a:p>
            <a:pPr algn="just">
              <a:lnSpc>
                <a:spcPct val="80000"/>
              </a:lnSpc>
            </a:pPr>
            <a:r>
              <a:rPr lang="ru-RU" sz="2400" dirty="0" smtClean="0">
                <a:solidFill>
                  <a:srgbClr val="FF9900"/>
                </a:solidFill>
              </a:rPr>
              <a:t> изменение состава грунта;</a:t>
            </a:r>
          </a:p>
          <a:p>
            <a:pPr algn="just">
              <a:lnSpc>
                <a:spcPct val="80000"/>
              </a:lnSpc>
            </a:pPr>
            <a:r>
              <a:rPr lang="ru-RU" sz="2400" dirty="0" smtClean="0">
                <a:solidFill>
                  <a:srgbClr val="FF9900"/>
                </a:solidFill>
              </a:rPr>
              <a:t> снижение  </a:t>
            </a:r>
            <a:r>
              <a:rPr lang="ru-RU" sz="2400" dirty="0" err="1" smtClean="0">
                <a:solidFill>
                  <a:srgbClr val="FF9900"/>
                </a:solidFill>
              </a:rPr>
              <a:t>воздухо</a:t>
            </a:r>
            <a:r>
              <a:rPr lang="ru-RU" sz="2400" dirty="0" smtClean="0">
                <a:solidFill>
                  <a:srgbClr val="FF9900"/>
                </a:solidFill>
              </a:rPr>
              <a:t> и водопроницаемости;</a:t>
            </a:r>
          </a:p>
          <a:p>
            <a:pPr algn="just">
              <a:lnSpc>
                <a:spcPct val="80000"/>
              </a:lnSpc>
            </a:pPr>
            <a:r>
              <a:rPr lang="ru-RU" sz="2400" dirty="0" smtClean="0">
                <a:solidFill>
                  <a:srgbClr val="FF9900"/>
                </a:solidFill>
              </a:rPr>
              <a:t> торможение процессов трансформации азота;</a:t>
            </a:r>
          </a:p>
          <a:p>
            <a:pPr algn="just">
              <a:lnSpc>
                <a:spcPct val="80000"/>
              </a:lnSpc>
            </a:pPr>
            <a:r>
              <a:rPr lang="ru-RU" sz="2400" dirty="0" smtClean="0">
                <a:solidFill>
                  <a:srgbClr val="FF9900"/>
                </a:solidFill>
              </a:rPr>
              <a:t> окисление почвы;</a:t>
            </a:r>
          </a:p>
          <a:p>
            <a:pPr algn="just">
              <a:lnSpc>
                <a:spcPct val="80000"/>
              </a:lnSpc>
            </a:pPr>
            <a:r>
              <a:rPr lang="ru-RU" sz="2400" dirty="0" smtClean="0">
                <a:solidFill>
                  <a:srgbClr val="FF9900"/>
                </a:solidFill>
              </a:rPr>
              <a:t> угнетение активности почвенных микрокомпонентов.</a:t>
            </a:r>
          </a:p>
          <a:p>
            <a:pPr algn="just">
              <a:lnSpc>
                <a:spcPct val="80000"/>
              </a:lnSpc>
              <a:buFont typeface="Arial" charset="0"/>
              <a:buNone/>
            </a:pPr>
            <a:r>
              <a:rPr lang="ru-RU" sz="2400" dirty="0" smtClean="0">
                <a:solidFill>
                  <a:srgbClr val="FF9900"/>
                </a:solidFill>
              </a:rPr>
              <a:t>		Учитывая, что почвенный покров сильнее изменяется под действием антропогенных факторов основные мероприятия по охране земель направлены на снижение влияния антропогенной нагрузки.</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descr="tmp5826-95"/>
          <p:cNvPicPr>
            <a:picLocks noChangeAspect="1" noChangeArrowheads="1"/>
          </p:cNvPicPr>
          <p:nvPr/>
        </p:nvPicPr>
        <p:blipFill>
          <a:blip r:embed="rId2"/>
          <a:srcRect/>
          <a:stretch>
            <a:fillRect/>
          </a:stretch>
        </p:blipFill>
        <p:spPr bwMode="auto">
          <a:xfrm>
            <a:off x="552450" y="1212850"/>
            <a:ext cx="8051800" cy="5645150"/>
          </a:xfrm>
          <a:prstGeom prst="rect">
            <a:avLst/>
          </a:prstGeom>
          <a:noFill/>
          <a:ln w="9525">
            <a:noFill/>
            <a:miter lim="800000"/>
            <a:headEnd/>
            <a:tailEnd/>
          </a:ln>
        </p:spPr>
      </p:pic>
      <p:sp>
        <p:nvSpPr>
          <p:cNvPr id="103426" name="Rectangle 2"/>
          <p:cNvSpPr>
            <a:spLocks noGrp="1"/>
          </p:cNvSpPr>
          <p:nvPr>
            <p:ph type="title"/>
          </p:nvPr>
        </p:nvSpPr>
        <p:spPr/>
        <p:txBody>
          <a:bodyPr/>
          <a:lstStyle/>
          <a:p>
            <a:r>
              <a:rPr lang="ru-RU" sz="3200" b="1" smtClean="0">
                <a:solidFill>
                  <a:srgbClr val="FF0000"/>
                </a:solidFill>
              </a:rPr>
              <a:t>Пути поступление и круговорот загрязняющих веществ в почве</a:t>
            </a:r>
            <a:r>
              <a:rPr lang="ru-RU" sz="4000" smtClean="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p:cNvSpPr>
          <p:nvPr>
            <p:ph type="body" idx="1"/>
          </p:nvPr>
        </p:nvSpPr>
        <p:spPr>
          <a:xfrm>
            <a:off x="323850" y="981075"/>
            <a:ext cx="8229600" cy="5616575"/>
          </a:xfrm>
        </p:spPr>
        <p:txBody>
          <a:bodyPr/>
          <a:lstStyle/>
          <a:p>
            <a:pPr algn="just">
              <a:lnSpc>
                <a:spcPct val="80000"/>
              </a:lnSpc>
              <a:buFont typeface="Arial" charset="0"/>
              <a:buNone/>
            </a:pPr>
            <a:r>
              <a:rPr lang="ru-RU" sz="2400" smtClean="0"/>
              <a:t>		Токсичность грунтов обуславливается наличием в ней избытка свинца, меди, мышьяка,  фтора, бария и ртути.</a:t>
            </a:r>
          </a:p>
          <a:p>
            <a:pPr algn="just">
              <a:lnSpc>
                <a:spcPct val="80000"/>
              </a:lnSpc>
              <a:buFont typeface="Arial" charset="0"/>
              <a:buNone/>
            </a:pPr>
            <a:r>
              <a:rPr lang="ru-RU" sz="2400" smtClean="0"/>
              <a:t>		Ртуть и свинец являются наиболее опасными металлами для почвы. Ртуть попадает в почву с промышленными отходами. Она наиболее подвижна в  кислых почвах с невысоким содержанием гумуса. Испарение ртути происходит при осушении земель.</a:t>
            </a:r>
          </a:p>
          <a:p>
            <a:pPr algn="just">
              <a:lnSpc>
                <a:spcPct val="80000"/>
              </a:lnSpc>
              <a:buFont typeface="Arial" charset="0"/>
              <a:buNone/>
            </a:pPr>
            <a:r>
              <a:rPr lang="ru-RU" sz="2400" smtClean="0"/>
              <a:t>		Свинец поступает в почву как естественным, так и антропогенным путем. Он адсорбируется гумусным слоем почвы.  Наибольшая концентрация свинца – вдоль дорог с интенсивным движением.</a:t>
            </a:r>
          </a:p>
          <a:p>
            <a:pPr algn="just">
              <a:lnSpc>
                <a:spcPct val="80000"/>
              </a:lnSpc>
              <a:buFont typeface="Arial" charset="0"/>
              <a:buNone/>
            </a:pPr>
            <a:r>
              <a:rPr lang="ru-RU" sz="2400" smtClean="0"/>
              <a:t>		Мышьяк поступает в почву в результате сгорания угля и накапливается в почвах что содержат активные формы железа, алюминия и кальция. </a:t>
            </a:r>
          </a:p>
          <a:p>
            <a:pPr algn="just">
              <a:lnSpc>
                <a:spcPct val="80000"/>
              </a:lnSpc>
              <a:buFont typeface="Arial" charset="0"/>
              <a:buNone/>
            </a:pPr>
            <a:r>
              <a:rPr lang="ru-RU" sz="2400" smtClean="0"/>
              <a:t>		Кадмий поступает в почву при сгорании дизельного топлива. Накапливается в почвах с высокими показателями поглощения и рН. Его миграция в глубину увеличивается по мере снижения гумуса.</a:t>
            </a:r>
          </a:p>
        </p:txBody>
      </p:sp>
      <p:sp>
        <p:nvSpPr>
          <p:cNvPr id="104450" name="Rectangle 4"/>
          <p:cNvSpPr>
            <a:spLocks noChangeArrowheads="1"/>
          </p:cNvSpPr>
          <p:nvPr/>
        </p:nvSpPr>
        <p:spPr bwMode="auto">
          <a:xfrm>
            <a:off x="2987675" y="404813"/>
            <a:ext cx="4441825" cy="366712"/>
          </a:xfrm>
          <a:prstGeom prst="rect">
            <a:avLst/>
          </a:prstGeom>
          <a:noFill/>
          <a:ln w="9525">
            <a:noFill/>
            <a:miter lim="800000"/>
            <a:headEnd/>
            <a:tailEnd/>
          </a:ln>
        </p:spPr>
        <p:txBody>
          <a:bodyPr wrap="none">
            <a:spAutoFit/>
          </a:bodyPr>
          <a:lstStyle/>
          <a:p>
            <a:r>
              <a:rPr lang="ru-RU" b="1">
                <a:solidFill>
                  <a:srgbClr val="FF0000"/>
                </a:solidFill>
              </a:rPr>
              <a:t>ОСНОВНЫЕ ЗАГРЯЗНИТЕЛИ ПОЧВЫ</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p:txBody>
          <a:bodyPr/>
          <a:lstStyle/>
          <a:p>
            <a:r>
              <a:rPr lang="ru-RU" sz="4000" b="1" smtClean="0">
                <a:solidFill>
                  <a:srgbClr val="FF0000"/>
                </a:solidFill>
              </a:rPr>
              <a:t>Мониторинг почвенного покрова</a:t>
            </a:r>
          </a:p>
        </p:txBody>
      </p:sp>
      <p:sp>
        <p:nvSpPr>
          <p:cNvPr id="105474" name="Rectangle 3"/>
          <p:cNvSpPr>
            <a:spLocks noGrp="1"/>
          </p:cNvSpPr>
          <p:nvPr>
            <p:ph type="body" idx="1"/>
          </p:nvPr>
        </p:nvSpPr>
        <p:spPr>
          <a:xfrm>
            <a:off x="158750" y="1628775"/>
            <a:ext cx="8229600" cy="4525963"/>
          </a:xfrm>
        </p:spPr>
        <p:txBody>
          <a:bodyPr/>
          <a:lstStyle/>
          <a:p>
            <a:pPr algn="just">
              <a:lnSpc>
                <a:spcPct val="80000"/>
              </a:lnSpc>
              <a:buFont typeface="Arial" charset="0"/>
              <a:buNone/>
            </a:pPr>
            <a:r>
              <a:rPr lang="ru-RU" sz="2400" smtClean="0"/>
              <a:t>		Мониторинг почвенного покрова – система устойчивых наблюдений, диагностика, прогнозирование и разработка рекомендаций по управлению состояния почв с целью сохранения и улучшения их плодородия.</a:t>
            </a:r>
          </a:p>
          <a:p>
            <a:pPr algn="just">
              <a:lnSpc>
                <a:spcPct val="80000"/>
              </a:lnSpc>
              <a:buFont typeface="Arial" charset="0"/>
              <a:buNone/>
            </a:pPr>
            <a:r>
              <a:rPr lang="ru-RU" sz="2400" i="1" smtClean="0"/>
              <a:t>		Мониторинг почв проводится в продвинутых странах на основе рекомендаций ООН. К сожалению, в Украине нет отлаженной системы мониторинга почв на государственном уровне. На сегодняшний день разработан законопроект и концепция мониторинга почвы (В.Медведев, Т.Лактионов, 1992).     </a:t>
            </a:r>
            <a:endParaRPr lang="ru-RU" sz="2400" smtClean="0"/>
          </a:p>
          <a:p>
            <a:pPr algn="just">
              <a:lnSpc>
                <a:spcPct val="80000"/>
              </a:lnSpc>
              <a:buFont typeface="Arial" charset="0"/>
              <a:buNone/>
            </a:pPr>
            <a:r>
              <a:rPr lang="ru-RU" sz="2400" smtClean="0"/>
              <a:t>		Получить необходимую информацию по организации мониторинга почв можно с почвенно-картографических материалов проектных организаций, агрохимических исследований, ведомостей научных учреждений про возможные загрязнения почв.</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p:txBody>
          <a:bodyPr/>
          <a:lstStyle/>
          <a:p>
            <a:r>
              <a:rPr lang="ru-RU" sz="3200" b="1" smtClean="0">
                <a:solidFill>
                  <a:srgbClr val="FF0000"/>
                </a:solidFill>
              </a:rPr>
              <a:t>ОРГАНИЗАЦИЯ СИСТЕМЫ НАБЛЮДЕНИЙ ЗА СОСТЯНИЕМ ПОЧВ</a:t>
            </a:r>
          </a:p>
        </p:txBody>
      </p:sp>
      <p:sp>
        <p:nvSpPr>
          <p:cNvPr id="106498" name="Rectangle 3"/>
          <p:cNvSpPr>
            <a:spLocks noGrp="1"/>
          </p:cNvSpPr>
          <p:nvPr>
            <p:ph type="body" idx="1"/>
          </p:nvPr>
        </p:nvSpPr>
        <p:spPr>
          <a:xfrm>
            <a:off x="323850" y="1557338"/>
            <a:ext cx="8569325" cy="4525962"/>
          </a:xfrm>
        </p:spPr>
        <p:txBody>
          <a:bodyPr/>
          <a:lstStyle/>
          <a:p>
            <a:pPr algn="just">
              <a:lnSpc>
                <a:spcPct val="80000"/>
              </a:lnSpc>
              <a:buFont typeface="Arial" charset="0"/>
              <a:buNone/>
            </a:pPr>
            <a:r>
              <a:rPr lang="ru-RU" sz="2400" smtClean="0"/>
              <a:t>		Деятельность системы государственного мониторинга  почв контролирует Министерство экологии и природных ресурсов, которое определяет остаточное количество пестицидов и  тяжелых металлов на сельхоз угодьях. 	Министерство охраны здоровья ведет наблюдение за химическими и биологическими загрязнениями почв на территории населенных пунктов. Министерство сельского хозяйства проводит радиологические, агрохимические и токсикологические исследования почв сельскохозяйственного назначения. Министерство лесного хозяйства определяет концентрации радионуклидов и токсических веществ в лесных почвах.  </a:t>
            </a:r>
          </a:p>
          <a:p>
            <a:pPr algn="just">
              <a:lnSpc>
                <a:spcPct val="80000"/>
              </a:lnSpc>
              <a:buFont typeface="Arial" charset="0"/>
              <a:buNone/>
            </a:pPr>
            <a:r>
              <a:rPr lang="ru-RU" sz="2400" smtClean="0"/>
              <a:t>		Обоснованный выбор пунктов наблюдений, их координацию и обобщение предусматривают научно-организационные принципы организации мониторинга почв.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3"/>
          <p:cNvSpPr>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just"/>
            <a:r>
              <a:rPr lang="ru-RU" b="1">
                <a:latin typeface="Calibri" pitchFamily="34" charset="0"/>
              </a:rPr>
              <a:t>Усто́йчивое разви́тие</a:t>
            </a:r>
            <a:r>
              <a:rPr lang="ru-RU">
                <a:latin typeface="Calibri" pitchFamily="34" charset="0"/>
              </a:rPr>
              <a:t> (</a:t>
            </a:r>
            <a:r>
              <a:rPr lang="ru-RU">
                <a:latin typeface="Calibri" pitchFamily="34" charset="0"/>
                <a:hlinkClick r:id="rId2" tooltip="Английский язык"/>
              </a:rPr>
              <a:t>англ.</a:t>
            </a:r>
            <a:r>
              <a:rPr lang="ru-RU">
                <a:latin typeface="Calibri" pitchFamily="34" charset="0"/>
              </a:rPr>
              <a:t> </a:t>
            </a:r>
            <a:r>
              <a:rPr lang="ru-RU" i="1">
                <a:latin typeface="Calibri" pitchFamily="34" charset="0"/>
              </a:rPr>
              <a:t>sustainable development</a:t>
            </a:r>
            <a:r>
              <a:rPr lang="ru-RU">
                <a:latin typeface="Calibri" pitchFamily="34" charset="0"/>
              </a:rPr>
              <a:t>) — гармоничное (правильное, равномерное, сбалансированное) развитие — это процесс изменений, в котором эксплуатация природных ресурсов, направление инвестиций, ориентация научно-технического развития, развитие личности и институциональные изменения согласованы друг с другом и укрепляют нынешний и будущий потенциал для удовлетворения человеческих потребностей и устремлений.</a:t>
            </a:r>
          </a:p>
        </p:txBody>
      </p:sp>
      <p:pic>
        <p:nvPicPr>
          <p:cNvPr id="22530" name="Рисунок 4"/>
          <p:cNvPicPr>
            <a:picLocks noChangeAspect="1"/>
          </p:cNvPicPr>
          <p:nvPr/>
        </p:nvPicPr>
        <p:blipFill>
          <a:blip r:embed="rId3"/>
          <a:srcRect/>
          <a:stretch>
            <a:fillRect/>
          </a:stretch>
        </p:blipFill>
        <p:spPr bwMode="auto">
          <a:xfrm>
            <a:off x="684213" y="1638300"/>
            <a:ext cx="76200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2867</TotalTime>
  <Words>2336</Words>
  <Application>Microsoft Office PowerPoint</Application>
  <PresentationFormat>Экран (4:3)</PresentationFormat>
  <Paragraphs>721</Paragraphs>
  <Slides>86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86</vt:i4>
      </vt:variant>
    </vt:vector>
  </HeadingPairs>
  <TitlesOfParts>
    <vt:vector size="88" baseType="lpstr">
      <vt:lpstr>Тема Office</vt:lpstr>
      <vt:lpstr>Формула</vt:lpstr>
      <vt:lpstr>ЛЕКЦИЯ 1 ВВЕДЕНИЕ В ДИСЦИПЛИНУ (ПРЕДИСЛОВИЕ) </vt:lpstr>
      <vt:lpstr>ИСТОРИЯ ВЗАИМООТНОШЕНИЙ ЧЕЛОВЕКА И ПРИРОДЫ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Уровни мониторинга окружающей среды:</vt:lpstr>
      <vt:lpstr>Презентация PowerPoint</vt:lpstr>
      <vt:lpstr>Презентация PowerPoint</vt:lpstr>
      <vt:lpstr>Существуют следующие виды мониторинга по назначению:</vt:lpstr>
      <vt:lpstr>Презентация PowerPoint</vt:lpstr>
      <vt:lpstr>Презентация PowerPoint</vt:lpstr>
      <vt:lpstr>Презентация PowerPoint</vt:lpstr>
      <vt:lpstr>Методы определения состояния окружающей среды и ее компонентов </vt:lpstr>
      <vt:lpstr>Презентация PowerPoint</vt:lpstr>
      <vt:lpstr> </vt:lpstr>
      <vt:lpstr>Презентация PowerPoint</vt:lpstr>
      <vt:lpstr>Презентация PowerPoint</vt:lpstr>
      <vt:lpstr>Масс-спектрометрия</vt:lpstr>
      <vt:lpstr>МОНИТОРИНГ АТМОСФЕРЫ</vt:lpstr>
      <vt:lpstr>Презентация PowerPoint</vt:lpstr>
      <vt:lpstr>Презентация PowerPoint</vt:lpstr>
      <vt:lpstr>КЛАССИФИКАЦИЯ АНТРОПОГЕННЫХ ИСТОЧНИКОВ ЗАГРЯЗНЕНИЯ АТМОСФЕРНОГО ВОЗДУХА</vt:lpstr>
      <vt:lpstr>СОСТАВ И ОБЪЕМЫ ОСНОВНЫХ ЗАГРЯЗНИТЕЛЕЙ АТМОСФЕРЫ</vt:lpstr>
      <vt:lpstr>ПОСЛЕДСТВИЯ от загрязнение атмосферы</vt:lpstr>
      <vt:lpstr>ПАРНИКОВЫЙ ЭФФЕКТ</vt:lpstr>
      <vt:lpstr>Презентация PowerPoint</vt:lpstr>
      <vt:lpstr>ОБРАЗОВАНИЕ КИСЛОТНЫХ ДОЖДЕЙ</vt:lpstr>
      <vt:lpstr>Презентация PowerPoint</vt:lpstr>
      <vt:lpstr>ОПУСТЫНИВАНИЕ</vt:lpstr>
      <vt:lpstr>Общие требования по организации наблюдений за загрязнением атмосферного воздуха</vt:lpstr>
      <vt:lpstr>Презентация PowerPoint</vt:lpstr>
      <vt:lpstr> Трансграничный перенос приводит к распространению загрязнения с территории одной страны на территорию другой. </vt:lpstr>
      <vt:lpstr>Посты наблюдения за состоянием атмосферного воздуха</vt:lpstr>
      <vt:lpstr>Комплектация стационарных постов:</vt:lpstr>
      <vt:lpstr> Зависимость количества стационарных постов от численности населения города</vt:lpstr>
      <vt:lpstr>МАРШРУТНЫЙ (ПЕРЕДВИЖНОЙ) ПОСТ НАБЛЮДЕНИЯ</vt:lpstr>
      <vt:lpstr>Схема отбора проб воздуха на маршрутных постах</vt:lpstr>
      <vt:lpstr>Презентация PowerPoint</vt:lpstr>
      <vt:lpstr>Презентация PowerPoint</vt:lpstr>
      <vt:lpstr>Оценка состояния атмосферного воздуха по результатам наблюдений</vt:lpstr>
      <vt:lpstr>Презентация PowerPoint</vt:lpstr>
      <vt:lpstr>Презентация PowerPoint</vt:lpstr>
      <vt:lpstr>Презентация PowerPoint</vt:lpstr>
      <vt:lpstr>Установка категории опасности предприятия и уточнение размеров санитарно-защитной зоны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Моделирование процессов переноса, рассеяния и оседания вредных веществ в атмосфере и прогнозирование динамики ее загрязнения</vt:lpstr>
      <vt:lpstr>Перечень основных моделей, используемых для оценки загрязнения атмосферы:</vt:lpstr>
      <vt:lpstr>Презентация PowerPoint</vt:lpstr>
      <vt:lpstr>Реализация методики ОНД-86 с помощью программного обеспечения УПРЗА «Еко-Центр»</vt:lpstr>
      <vt:lpstr>Модели МАГАТЭ  для расчетов загрязнений  атмосферы, создаваемых стационарными источниками примесей</vt:lpstr>
      <vt:lpstr>Экологическое нормирование качества атмосферного воздуха</vt:lpstr>
      <vt:lpstr>Презентация PowerPoint</vt:lpstr>
      <vt:lpstr>МОНИТОРИНГ ПОВЕРХНОСТНЫХ ВОД </vt:lpstr>
      <vt:lpstr>Презентация PowerPoint</vt:lpstr>
      <vt:lpstr>Презентация PowerPoint</vt:lpstr>
      <vt:lpstr>Источники и виды загрязнения поверхностных вод</vt:lpstr>
      <vt:lpstr>Основные задачи организации системы мониторинга поверхностных вод</vt:lpstr>
      <vt:lpstr>Презентация PowerPoint</vt:lpstr>
      <vt:lpstr>Презентация PowerPoint</vt:lpstr>
      <vt:lpstr>ПУНКТЫ НАБЛЮДЕНИЙ</vt:lpstr>
      <vt:lpstr>Программы наблюдений за гидрологическими показателями</vt:lpstr>
      <vt:lpstr>Оборудование и системы контроля  загрязнения водных объектов </vt:lpstr>
      <vt:lpstr>Оценка качества воды:</vt:lpstr>
      <vt:lpstr>Прогнозирование качества воды </vt:lpstr>
      <vt:lpstr>Презентация PowerPoint</vt:lpstr>
      <vt:lpstr>Земли Украины и влияющие на них факторы </vt:lpstr>
      <vt:lpstr>Презентация PowerPoint</vt:lpstr>
      <vt:lpstr>ЗАГРЯЗНЕНИЕ ПОЧВ</vt:lpstr>
      <vt:lpstr>ПОСЛЕДСТВИЯ ЗАГРЯЗНЕНИЯ ПОЧВ</vt:lpstr>
      <vt:lpstr>Пути поступление и круговорот загрязняющих веществ в почве </vt:lpstr>
      <vt:lpstr>Презентация PowerPoint</vt:lpstr>
      <vt:lpstr>Мониторинг почвенного покрова</vt:lpstr>
      <vt:lpstr>ОРГАНИЗАЦИЯ СИСТЕМЫ НАБЛЮДЕНИЙ ЗА СОСТЯНИЕМ ПОЧВ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ВВЕДЕНИЕ В ДИСЦИПЛИНУ (ПРЕДИСЛОВИЕ)</dc:title>
  <dc:creator>Yurique</dc:creator>
  <cp:lastModifiedBy>Yurique</cp:lastModifiedBy>
  <cp:revision>120</cp:revision>
  <dcterms:created xsi:type="dcterms:W3CDTF">2013-08-27T19:41:26Z</dcterms:created>
  <dcterms:modified xsi:type="dcterms:W3CDTF">2014-11-12T19:55:34Z</dcterms:modified>
</cp:coreProperties>
</file>